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4"/>
  </p:sldMasterIdLst>
  <p:notesMasterIdLst>
    <p:notesMasterId r:id="rId23"/>
  </p:notesMasterIdLst>
  <p:sldIdLst>
    <p:sldId id="915" r:id="rId5"/>
    <p:sldId id="930" r:id="rId6"/>
    <p:sldId id="903" r:id="rId7"/>
    <p:sldId id="265" r:id="rId8"/>
    <p:sldId id="921" r:id="rId9"/>
    <p:sldId id="922" r:id="rId10"/>
    <p:sldId id="263" r:id="rId11"/>
    <p:sldId id="261" r:id="rId12"/>
    <p:sldId id="918" r:id="rId13"/>
    <p:sldId id="923" r:id="rId14"/>
    <p:sldId id="902" r:id="rId15"/>
    <p:sldId id="924" r:id="rId16"/>
    <p:sldId id="926" r:id="rId17"/>
    <p:sldId id="927" r:id="rId18"/>
    <p:sldId id="928" r:id="rId19"/>
    <p:sldId id="929" r:id="rId20"/>
    <p:sldId id="931" r:id="rId21"/>
    <p:sldId id="9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E7B7E5-949D-4CCA-8C19-76BB4B71290E}">
          <p14:sldIdLst>
            <p14:sldId id="915"/>
            <p14:sldId id="930"/>
            <p14:sldId id="903"/>
            <p14:sldId id="265"/>
            <p14:sldId id="921"/>
            <p14:sldId id="922"/>
            <p14:sldId id="263"/>
            <p14:sldId id="261"/>
            <p14:sldId id="918"/>
            <p14:sldId id="923"/>
            <p14:sldId id="902"/>
            <p14:sldId id="924"/>
            <p14:sldId id="926"/>
            <p14:sldId id="927"/>
            <p14:sldId id="928"/>
            <p14:sldId id="929"/>
            <p14:sldId id="931"/>
            <p14:sldId id="9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620320-156E-542B-4B0B-D129BCE752EF}" name="Mary Hurner" initials="" userId="S::mary@fidemocracy.org::859c362b-a236-4bb7-93ba-5c93a425a9e7" providerId="AD"/>
  <p188:author id="{5968E634-2C74-F902-DFC5-C94C5ABD2D9D}" name="Hanna Kádár" initials="HK" userId="S::hanna.kadar@fide.eu::33185df8-2061-4c67-9ea2-1a23ea505de9" providerId="AD"/>
  <p188:author id="{FA70A239-C663-89B9-8D8F-1B6B0C5BFF23}" name="Miguel  González Vaz" initials="MGV" userId="S::miguel.gonzalez@fide.eu::71cdc130-da10-4067-bc6b-35fa8ddf4695" providerId="AD"/>
  <p188:author id="{3A24B4D0-86BD-3F05-A6D9-83537C838F89}" name="Marjan Ehsassi" initials="ME" userId="fb27f67f25904ce3" providerId="Windows Live"/>
  <p188:author id="{0FE8BFF1-6B6E-445F-72A7-5EA2115181CB}" name="Marjan Ehsassi" initials="ME" userId="S::marjan@fidemocracy.org::961f6389-5bb1-4154-b2ae-586012f89e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EEE"/>
    <a:srgbClr val="FF9896"/>
    <a:srgbClr val="8F2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260E9-2965-5D39-F5E3-EC9468C5085A}" v="12" dt="2024-10-07T23:23:03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5078"/>
  </p:normalViewPr>
  <p:slideViewPr>
    <p:cSldViewPr snapToGrid="0">
      <p:cViewPr varScale="1">
        <p:scale>
          <a:sx n="93" d="100"/>
          <a:sy n="93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D1EDF-28C0-4E9F-97CF-1A10DF33D05D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7831C-EDC9-4273-8CC8-90A6AC1CB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6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to Miguel about changing slide cover – Add in unique slide cover for learning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831C-EDC9-4273-8CC8-90A6AC1CB5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0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6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66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DF72-B51E-6909-4710-C157EFB0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C973A-AC44-AFDC-120A-407EBBA44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F264C-485F-446C-EFF4-19B2F118A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Conversations are increasing … </a:t>
            </a:r>
          </a:p>
        </p:txBody>
      </p:sp>
    </p:spTree>
    <p:extLst>
      <p:ext uri="{BB962C8B-B14F-4D97-AF65-F5344CB8AC3E}">
        <p14:creationId xmlns:p14="http://schemas.microsoft.com/office/powerpoint/2010/main" val="10059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Finally: We hold ourselves accountable – How will we measure our success</a:t>
            </a:r>
          </a:p>
        </p:txBody>
      </p:sp>
    </p:spTree>
    <p:extLst>
      <p:ext uri="{BB962C8B-B14F-4D97-AF65-F5344CB8AC3E}">
        <p14:creationId xmlns:p14="http://schemas.microsoft.com/office/powerpoint/2010/main" val="30161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Conversations are increasing … </a:t>
            </a:r>
          </a:p>
        </p:txBody>
      </p:sp>
    </p:spTree>
    <p:extLst>
      <p:ext uri="{BB962C8B-B14F-4D97-AF65-F5344CB8AC3E}">
        <p14:creationId xmlns:p14="http://schemas.microsoft.com/office/powerpoint/2010/main" val="368946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1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THE DEMOCRATIC PRINCIPLE CONTINUES TO INSPIRE AND ASPIRE </a:t>
            </a:r>
          </a:p>
          <a:p>
            <a:r>
              <a:rPr lang="en-US"/>
              <a:t>Expand the definition of citizen engagement </a:t>
            </a:r>
          </a:p>
        </p:txBody>
      </p:sp>
    </p:spTree>
    <p:extLst>
      <p:ext uri="{BB962C8B-B14F-4D97-AF65-F5344CB8AC3E}">
        <p14:creationId xmlns:p14="http://schemas.microsoft.com/office/powerpoint/2010/main" val="117974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Conversations are increasing … </a:t>
            </a:r>
          </a:p>
        </p:txBody>
      </p:sp>
    </p:spTree>
    <p:extLst>
      <p:ext uri="{BB962C8B-B14F-4D97-AF65-F5344CB8AC3E}">
        <p14:creationId xmlns:p14="http://schemas.microsoft.com/office/powerpoint/2010/main" val="283746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8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1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2DA8-40F7-2CBA-F019-F017DA757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04295-3F5F-B68F-C4E3-5EF8A9340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44DE7-E3E0-F338-9720-3E9FFEBA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13C70-387F-8114-D295-7EE9ED82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CC7E-783B-94A9-2406-81A01C4B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BB25-216B-00AD-CBC1-55CBB5C3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7369F-06C6-F2D0-FC39-63D26137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E06CE-B7EE-AA89-6BEB-E442E1AA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E4075-046D-E109-B17B-0DA0BA00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DFA06-4501-64F6-C6EA-38AFA0EE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9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C172E-574D-CF5B-B9FC-A361EA5C4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83527-12B5-E265-E78F-75B7419F8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22163-754A-15E2-85E1-28EBC925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BC3B-410E-8449-42C4-CD7BB760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3466-2B0C-561D-E2DF-C188433E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5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412833" y="1862716"/>
            <a:ext cx="6851777" cy="4148519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237744" indent="-237744">
              <a:buSzPct val="100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" name="Rectangle"/>
          <p:cNvSpPr/>
          <p:nvPr/>
        </p:nvSpPr>
        <p:spPr>
          <a:xfrm>
            <a:off x="858124" y="1903475"/>
            <a:ext cx="2529428" cy="3687994"/>
          </a:xfrm>
          <a:prstGeom prst="rect">
            <a:avLst/>
          </a:prstGeom>
          <a:solidFill>
            <a:srgbClr val="212237">
              <a:alpha val="10000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2200" cap="none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84"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544169" y="3285444"/>
            <a:ext cx="1157339" cy="1106937"/>
          </a:xfrm>
          <a:prstGeom prst="rect">
            <a:avLst/>
          </a:prstGeom>
          <a:ln w="3175">
            <a:miter lim="400000"/>
          </a:ln>
        </p:spPr>
      </p:pic>
      <p:sp>
        <p:nvSpPr>
          <p:cNvPr id="153" name="TITRE DOCUMENT"/>
          <p:cNvSpPr txBox="1">
            <a:spLocks noGrp="1"/>
          </p:cNvSpPr>
          <p:nvPr>
            <p:ph type="body" sz="quarter" idx="21"/>
          </p:nvPr>
        </p:nvSpPr>
        <p:spPr>
          <a:xfrm>
            <a:off x="390372" y="6365035"/>
            <a:ext cx="1332802" cy="17075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buSzTx/>
              <a:buNone/>
              <a:defRPr sz="792" b="0" i="0" cap="all" spc="127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  <a:sym typeface="Jost Medium"/>
              </a:defRPr>
            </a:lvl1pPr>
          </a:lstStyle>
          <a:p>
            <a:r>
              <a:t>TITRE DOCUMENT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73" y="6366018"/>
            <a:ext cx="160075" cy="153103"/>
          </a:xfrm>
          <a:prstGeom prst="rect">
            <a:avLst/>
          </a:prstGeom>
          <a:ln w="3175">
            <a:miter lim="400000"/>
          </a:ln>
        </p:spPr>
      </p:pic>
      <p:sp>
        <p:nvSpPr>
          <p:cNvPr id="155" name="—-----—    Titre page"/>
          <p:cNvSpPr txBox="1">
            <a:spLocks noGrp="1"/>
          </p:cNvSpPr>
          <p:nvPr>
            <p:ph type="body" sz="quarter" idx="22"/>
          </p:nvPr>
        </p:nvSpPr>
        <p:spPr>
          <a:xfrm>
            <a:off x="761939" y="603694"/>
            <a:ext cx="10668124" cy="8248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60000"/>
              </a:lnSpc>
              <a:spcBef>
                <a:spcPts val="0"/>
              </a:spcBef>
              <a:buSzTx/>
              <a:buNone/>
              <a:defRPr sz="6800" b="0" i="0" spc="-136">
                <a:latin typeface="Georgia" panose="02040502050405020303" pitchFamily="18" charset="0"/>
                <a:ea typeface="+mn-ea"/>
                <a:cs typeface="+mn-cs"/>
                <a:sym typeface="Jost Medium"/>
              </a:defRPr>
            </a:lvl1pPr>
          </a:lstStyle>
          <a:p>
            <a:pPr marL="0" indent="0">
              <a:lnSpc>
                <a:spcPct val="60000"/>
              </a:lnSpc>
              <a:spcBef>
                <a:spcPts val="0"/>
              </a:spcBef>
              <a:buSzTx/>
              <a:buNone/>
              <a:defRPr sz="6800" spc="-136">
                <a:latin typeface="+mn-lt"/>
                <a:ea typeface="+mn-ea"/>
                <a:cs typeface="+mn-cs"/>
                <a:sym typeface="Jost Medium"/>
              </a:defRPr>
            </a:pPr>
            <a:r>
              <a:rPr spc="-979"/>
              <a:t>—-----—    </a:t>
            </a:r>
            <a:r>
              <a:rPr err="1"/>
              <a:t>Titre</a:t>
            </a:r>
            <a:r>
              <a:t> page</a:t>
            </a:r>
          </a:p>
        </p:txBody>
      </p:sp>
      <p:sp>
        <p:nvSpPr>
          <p:cNvPr id="15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4888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vents - Éléments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RE DOCUMENT"/>
          <p:cNvSpPr txBox="1">
            <a:spLocks noGrp="1"/>
          </p:cNvSpPr>
          <p:nvPr>
            <p:ph type="body" sz="quarter" idx="21"/>
          </p:nvPr>
        </p:nvSpPr>
        <p:spPr>
          <a:xfrm>
            <a:off x="390372" y="6365035"/>
            <a:ext cx="1332802" cy="17075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buSzTx/>
              <a:buNone/>
              <a:defRPr sz="792" b="0" i="0" cap="all" spc="127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  <a:sym typeface="Jost Medium"/>
              </a:defRPr>
            </a:lvl1pPr>
          </a:lstStyle>
          <a:p>
            <a:r>
              <a:t>TITRE DOCUMENT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73" y="6366018"/>
            <a:ext cx="160075" cy="153103"/>
          </a:xfrm>
          <a:prstGeom prst="rect">
            <a:avLst/>
          </a:prstGeom>
          <a:ln w="3175">
            <a:miter lim="400000"/>
          </a:ln>
        </p:spPr>
      </p:pic>
      <p:sp>
        <p:nvSpPr>
          <p:cNvPr id="236" name="—-----—    Éléments graphiques"/>
          <p:cNvSpPr txBox="1">
            <a:spLocks noGrp="1"/>
          </p:cNvSpPr>
          <p:nvPr>
            <p:ph type="body" sz="quarter" idx="22"/>
          </p:nvPr>
        </p:nvSpPr>
        <p:spPr>
          <a:xfrm>
            <a:off x="761939" y="603694"/>
            <a:ext cx="10668124" cy="8248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60000"/>
              </a:lnSpc>
              <a:spcBef>
                <a:spcPts val="0"/>
              </a:spcBef>
              <a:buSzTx/>
              <a:buNone/>
              <a:defRPr sz="6800" b="0" i="0" spc="-136">
                <a:latin typeface="Georgia" panose="02040502050405020303" pitchFamily="18" charset="0"/>
                <a:ea typeface="+mn-ea"/>
                <a:cs typeface="+mn-cs"/>
                <a:sym typeface="Jost Medium"/>
              </a:defRPr>
            </a:lvl1pPr>
          </a:lstStyle>
          <a:p>
            <a:pPr marL="0" indent="0">
              <a:lnSpc>
                <a:spcPct val="60000"/>
              </a:lnSpc>
              <a:spcBef>
                <a:spcPts val="0"/>
              </a:spcBef>
              <a:buSzTx/>
              <a:buNone/>
              <a:defRPr sz="6800" spc="-136">
                <a:latin typeface="+mn-lt"/>
                <a:ea typeface="+mn-ea"/>
                <a:cs typeface="+mn-cs"/>
                <a:sym typeface="Jost Medium"/>
              </a:defRPr>
            </a:pPr>
            <a:r>
              <a:rPr spc="-979"/>
              <a:t>—-----—    </a:t>
            </a:r>
            <a:r>
              <a:rPr err="1"/>
              <a:t>Éléments</a:t>
            </a:r>
            <a:r>
              <a:t> </a:t>
            </a:r>
            <a:r>
              <a:rPr err="1"/>
              <a:t>graphiques</a:t>
            </a:r>
            <a:endParaRPr/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994" y="1909389"/>
            <a:ext cx="2426179" cy="1958439"/>
          </a:xfrm>
          <a:prstGeom prst="rect">
            <a:avLst/>
          </a:prstGeom>
          <a:ln w="3175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860" y="2018817"/>
            <a:ext cx="1864610" cy="1873650"/>
          </a:xfrm>
          <a:prstGeom prst="rect">
            <a:avLst/>
          </a:prstGeom>
          <a:ln w="3175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274" y="4767459"/>
            <a:ext cx="2486602" cy="12401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9421" y="4829471"/>
            <a:ext cx="2624448" cy="1177906"/>
          </a:xfrm>
          <a:prstGeom prst="rect">
            <a:avLst/>
          </a:prstGeom>
          <a:ln w="3175">
            <a:miter lim="400000"/>
          </a:ln>
        </p:spPr>
      </p:pic>
      <p:sp>
        <p:nvSpPr>
          <p:cNvPr id="2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7537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0034-5D8F-E072-6BD8-8D9CED5E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A2599-E92A-4522-4C4C-4A27E611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ECCE0-386B-23CC-F8A4-6BED65C1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418A7-3B7C-34CC-A9FA-B94C81DB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68D44-6EE6-7036-6948-F82E4928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98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1C72-C40D-93A2-66D4-92364828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7B378-9077-52D3-A5A0-57D4A475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4AF0-A234-301A-7434-5A05916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382A-03BA-5B3D-5179-C7E4A5ED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CF3F9-707B-9E21-E843-19DDA613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5BE0-91FD-B398-A70B-D94A7C1C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1A1F-BE91-6A9D-A12C-8BD65CC3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57D06-A07E-6EB0-C3FD-BCD52877F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9A9CE-6970-0209-0B02-0A272EB6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DB051-4F33-EB4D-AA87-0ECFCC16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96E66-C695-D32D-70F8-B3FAB540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0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97F6-841E-3495-BA3D-A1ABA2FC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43040-C613-D578-0733-2B96FE4F9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B38FC-29E1-9E27-A116-DABC3FE82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4CEB6-D44A-AAE5-7D21-7089D28B3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65E70-8425-2142-C44A-E8ACFCCBE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30D9D-B9EA-F2C3-0650-64B0E769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A7751-8331-4E2C-820D-65C17D94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389CF-B1E2-3E86-73FA-C2B02D81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9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896F-DB21-79C9-E95A-E6E70A36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635CB-961F-CFBA-2D53-0882645E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C7E19-830C-8112-FE25-BA9F14BA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BB5C2-080C-5C93-81DA-2C52DE21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1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03888-70FC-93D0-C22E-43792257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F9110-DD20-FF7B-BDF4-EA226770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3CEE0-2AFE-B128-82C6-CC6E6F68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7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3C33-D493-F17A-1212-DAE1672C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6605-1070-636F-7D8E-E6DA377B1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04738-CEDA-CA5F-FB52-E635420DF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14CB6-B803-C3F3-2808-BE5F1823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339C-DE79-B004-697F-70A26AD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5F5FE-B5BD-7F9B-427F-5BCB8A93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2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F85F-A987-FB31-85D5-0A89BA33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5D8F-D3D1-BF22-30C3-1C881275F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5B40E-D620-AB19-F548-AB33D0BC6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07E22-A41E-1CFD-50B3-37720A21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7B3-4B92-4A42-AAA9-85232F6B4F5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3CC9B-645F-0C96-6B70-5C3FCDBC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7527F-8617-0C61-097E-F51ABBD1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402-25C2-45A2-BB65-274A5491C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2C4AF-DE0A-F3AE-AE09-9545434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BE8D0-4111-6A6A-DC52-EC997AA06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E62FD-A43C-3DC7-2512-461716874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BCF37B3-4B92-4A42-AAA9-85232F6B4F51}" type="datetimeFigureOut">
              <a:rPr lang="en-GB" smtClean="0"/>
              <a:pPr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85066-858B-5CB2-A2D7-FC46C2686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CFC99-681C-096A-C8E5-DB15F119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93691402-25C2-45A2-BB65-274A5491CD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3" r:id="rId12"/>
    <p:sldLayoutId id="21474838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ide.e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A6932-872B-8250-13BC-9E0694FB4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85"/>
            <a:ext cx="12191999" cy="6854430"/>
          </a:xfrm>
          <a:prstGeom prst="rect">
            <a:avLst/>
          </a:prstGeom>
        </p:spPr>
      </p:pic>
      <p:pic>
        <p:nvPicPr>
          <p:cNvPr id="2" name="Picture 1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20855865-AE81-B339-55BA-97F3254BC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26" y="5735443"/>
            <a:ext cx="1979497" cy="11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0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1E42-EAC6-215F-89DF-45692C66D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516" y="1972442"/>
            <a:ext cx="9512968" cy="265035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Case Study 1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br>
              <a:rPr lang="en-US" sz="4800" dirty="0">
                <a:latin typeface="+mj-lt"/>
              </a:rPr>
            </a:br>
            <a:r>
              <a:rPr lang="en-US" sz="4400" dirty="0">
                <a:solidFill>
                  <a:schemeClr val="bg1"/>
                </a:solidFill>
                <a:latin typeface="+mj-lt"/>
              </a:rPr>
              <a:t>FIDE - North America’s Independent Evaluation of the Yukon Citizens’ Assembly on Electoral Reform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0F992-B581-C43E-E91F-B6701666B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648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October 2024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Mary Hurner</a:t>
            </a:r>
          </a:p>
        </p:txBody>
      </p:sp>
      <p:pic>
        <p:nvPicPr>
          <p:cNvPr id="5" name="Picture 4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E34938FD-F975-1A04-4C5B-25D4C34F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" y="5828370"/>
            <a:ext cx="1806033" cy="10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2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E1C751-D94B-1AA5-B84C-7BC26A90E0F5}"/>
              </a:ext>
            </a:extLst>
          </p:cNvPr>
          <p:cNvSpPr/>
          <p:nvPr/>
        </p:nvSpPr>
        <p:spPr>
          <a:xfrm>
            <a:off x="0" y="1341455"/>
            <a:ext cx="12300857" cy="5516545"/>
          </a:xfrm>
          <a:prstGeom prst="rect">
            <a:avLst/>
          </a:prstGeom>
          <a:solidFill>
            <a:srgbClr val="E6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ircular pattern with different colored rectangles&#10;&#10;Description automatically generated">
            <a:extLst>
              <a:ext uri="{FF2B5EF4-FFF2-40B4-BE49-F238E27FC236}">
                <a16:creationId xmlns:a16="http://schemas.microsoft.com/office/drawing/2014/main" id="{80423551-2445-8102-9866-A7B97D6BD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6" y="131360"/>
            <a:ext cx="1744662" cy="17446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64CD4E2-1305-7332-2072-CD0F5F0EB80C}"/>
              </a:ext>
            </a:extLst>
          </p:cNvPr>
          <p:cNvGrpSpPr/>
          <p:nvPr/>
        </p:nvGrpSpPr>
        <p:grpSpPr>
          <a:xfrm>
            <a:off x="465282" y="1647593"/>
            <a:ext cx="11261436" cy="5462142"/>
            <a:chOff x="-7493" y="3703557"/>
            <a:chExt cx="11048689" cy="5462142"/>
          </a:xfrm>
        </p:grpSpPr>
        <p:pic>
          <p:nvPicPr>
            <p:cNvPr id="20" name="Picture 19" descr="A white arrow pointing to the right&#10;&#10;Description automatically generated">
              <a:extLst>
                <a:ext uri="{FF2B5EF4-FFF2-40B4-BE49-F238E27FC236}">
                  <a16:creationId xmlns:a16="http://schemas.microsoft.com/office/drawing/2014/main" id="{0144079E-D0B5-0158-8995-90BDB6C5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93" y="3767618"/>
              <a:ext cx="1298437" cy="12984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963408-9B4F-68A7-5442-23656D338787}"/>
                </a:ext>
              </a:extLst>
            </p:cNvPr>
            <p:cNvSpPr txBox="1"/>
            <p:nvPr/>
          </p:nvSpPr>
          <p:spPr>
            <a:xfrm>
              <a:off x="445144" y="4148941"/>
              <a:ext cx="3738056" cy="501675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000" b="1" dirty="0">
                  <a:ea typeface="Jost Medium" pitchFamily="2" charset="0"/>
                  <a:cs typeface="Calibri"/>
                </a:rPr>
                <a:t>Recruitment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ea typeface="Jost Medium" pitchFamily="2" charset="0"/>
                  <a:cs typeface="Calibri"/>
                </a:rPr>
                <a:t>Participants were randomly selected from a pool of 1,793 Yukoners who had been previously surveyed and indicated their interest in participating in a Citizens’ Assembly</a:t>
              </a:r>
            </a:p>
            <a:p>
              <a:endParaRPr lang="en-US" sz="2000" dirty="0">
                <a:ea typeface="Jost Medium" pitchFamily="2" charset="0"/>
                <a:cs typeface="Calibri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ea typeface="Jost Medium" pitchFamily="2" charset="0"/>
                  <a:cs typeface="Calibri"/>
                </a:rPr>
                <a:t>Recruitment Criteria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ea typeface="Jost Medium" pitchFamily="2" charset="0"/>
                  <a:cs typeface="Calibri"/>
                </a:rPr>
                <a:t>Electoral District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ea typeface="Jost Medium" pitchFamily="2" charset="0"/>
                  <a:cs typeface="Calibri"/>
                </a:rPr>
                <a:t>Gender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ea typeface="Jost Medium" pitchFamily="2" charset="0"/>
                  <a:cs typeface="Calibri"/>
                </a:rPr>
                <a:t>Age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ea typeface="Jost Medium" pitchFamily="2" charset="0"/>
                  <a:cs typeface="Calibri"/>
                </a:rPr>
                <a:t>Indigenous Ancestry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000" dirty="0">
                <a:ea typeface="Jost Medium" pitchFamily="2" charset="0"/>
                <a:cs typeface="Calibri"/>
              </a:endParaRPr>
            </a:p>
            <a:p>
              <a:endParaRPr lang="en-US" sz="2000" dirty="0">
                <a:ea typeface="Jost Medium" pitchFamily="2" charset="0"/>
                <a:cs typeface="Calibri"/>
              </a:endParaRPr>
            </a:p>
          </p:txBody>
        </p:sp>
        <p:pic>
          <p:nvPicPr>
            <p:cNvPr id="21" name="Picture 20" descr="A white arrow pointing to the right&#10;&#10;Description automatically generated">
              <a:extLst>
                <a:ext uri="{FF2B5EF4-FFF2-40B4-BE49-F238E27FC236}">
                  <a16:creationId xmlns:a16="http://schemas.microsoft.com/office/drawing/2014/main" id="{0471927F-718D-33AB-DF48-8D9CF19F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532" y="3739813"/>
              <a:ext cx="1298437" cy="12984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C769A-645C-0D13-66A0-BF430BCB0695}"/>
                </a:ext>
              </a:extLst>
            </p:cNvPr>
            <p:cNvSpPr txBox="1"/>
            <p:nvPr/>
          </p:nvSpPr>
          <p:spPr>
            <a:xfrm>
              <a:off x="4466244" y="4134008"/>
              <a:ext cx="3016576" cy="224676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000" b="1" dirty="0">
                  <a:ea typeface="Calibri"/>
                  <a:cs typeface="Calibri"/>
                </a:rPr>
                <a:t>Sessions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ea typeface="Calibri"/>
                  <a:cs typeface="Calibri"/>
                </a:rPr>
                <a:t>The Citizens’ Assembly was held over 4 weekend sessions         (8 full days)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ea typeface="Calibri"/>
                  <a:cs typeface="Calibri"/>
                </a:rPr>
                <a:t>Between May – September of 2024</a:t>
              </a:r>
            </a:p>
          </p:txBody>
        </p:sp>
        <p:pic>
          <p:nvPicPr>
            <p:cNvPr id="22" name="Picture 21" descr="A white arrow pointing to the right&#10;&#10;Description automatically generated">
              <a:extLst>
                <a:ext uri="{FF2B5EF4-FFF2-40B4-BE49-F238E27FC236}">
                  <a16:creationId xmlns:a16="http://schemas.microsoft.com/office/drawing/2014/main" id="{68BBEFEC-32FF-A16E-B1BB-FD272B5A3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35" y="3703557"/>
              <a:ext cx="1298437" cy="12984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C0CCFE-741F-2072-DCD1-FBC6F653085F}"/>
                </a:ext>
              </a:extLst>
            </p:cNvPr>
            <p:cNvSpPr txBox="1"/>
            <p:nvPr/>
          </p:nvSpPr>
          <p:spPr>
            <a:xfrm>
              <a:off x="7585325" y="4096559"/>
              <a:ext cx="3455871" cy="320087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ea typeface="Calibri"/>
                  <a:cs typeface="Calibri"/>
                </a:rPr>
                <a:t>Mandate</a:t>
              </a:r>
            </a:p>
            <a:p>
              <a:endParaRPr lang="en-US" sz="2000" b="1" dirty="0">
                <a:solidFill>
                  <a:srgbClr val="000000"/>
                </a:solidFill>
                <a:ea typeface="Calibri"/>
                <a:cs typeface="Calibri"/>
              </a:endParaRPr>
            </a:p>
            <a:p>
              <a:pPr lvl="1"/>
              <a:r>
                <a:rPr lang="en-US" sz="1800" b="1" i="0" u="none" strike="noStrike" dirty="0">
                  <a:solidFill>
                    <a:srgbClr val="000000"/>
                  </a:solidFill>
                  <a:effectLst/>
                </a:rPr>
                <a:t>The YCA shall examine electoral systems and issue a report recommending whether the current model used for electing Members of the Yukon Legislative Assembly should be retained or another model should be adopted</a:t>
              </a:r>
              <a:endParaRPr lang="en-US" sz="2000" b="1" dirty="0">
                <a:solidFill>
                  <a:srgbClr val="000000"/>
                </a:solidFill>
                <a:ea typeface="Calibri"/>
                <a:cs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B32C23E-D776-8EE1-D9D1-F11D9C50679C}"/>
              </a:ext>
            </a:extLst>
          </p:cNvPr>
          <p:cNvSpPr txBox="1"/>
          <p:nvPr/>
        </p:nvSpPr>
        <p:spPr>
          <a:xfrm>
            <a:off x="2229853" y="454743"/>
            <a:ext cx="949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Background on the Yukon Citizens’ Assembly</a:t>
            </a:r>
          </a:p>
        </p:txBody>
      </p:sp>
      <p:pic>
        <p:nvPicPr>
          <p:cNvPr id="12" name="Picture 11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EAC3CB24-2D83-34C6-1595-ED37BF68F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833" y="5697256"/>
            <a:ext cx="2060024" cy="11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9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E1C751-D94B-1AA5-B84C-7BC26A90E0F5}"/>
              </a:ext>
            </a:extLst>
          </p:cNvPr>
          <p:cNvSpPr/>
          <p:nvPr/>
        </p:nvSpPr>
        <p:spPr>
          <a:xfrm>
            <a:off x="0" y="1395873"/>
            <a:ext cx="12300857" cy="5516545"/>
          </a:xfrm>
          <a:prstGeom prst="rect">
            <a:avLst/>
          </a:prstGeom>
          <a:solidFill>
            <a:srgbClr val="E6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ircular pattern with different colored rectangles&#10;&#10;Description automatically generated">
            <a:extLst>
              <a:ext uri="{FF2B5EF4-FFF2-40B4-BE49-F238E27FC236}">
                <a16:creationId xmlns:a16="http://schemas.microsoft.com/office/drawing/2014/main" id="{80423551-2445-8102-9866-A7B97D6BD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6" y="131360"/>
            <a:ext cx="1744662" cy="1744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2C23E-D776-8EE1-D9D1-F11D9C50679C}"/>
              </a:ext>
            </a:extLst>
          </p:cNvPr>
          <p:cNvSpPr txBox="1"/>
          <p:nvPr/>
        </p:nvSpPr>
        <p:spPr>
          <a:xfrm>
            <a:off x="2229853" y="454743"/>
            <a:ext cx="949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Timeline of the Yukon Citizens’ Assembly</a:t>
            </a:r>
          </a:p>
        </p:txBody>
      </p:sp>
      <p:pic>
        <p:nvPicPr>
          <p:cNvPr id="6" name="Picture 5" descr="A diagram of a timeline&#10;&#10;Description automatically generated">
            <a:extLst>
              <a:ext uri="{FF2B5EF4-FFF2-40B4-BE49-F238E27FC236}">
                <a16:creationId xmlns:a16="http://schemas.microsoft.com/office/drawing/2014/main" id="{E5375F00-7563-6B7C-FA75-B75871B7E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00" y="2193557"/>
            <a:ext cx="8060599" cy="3331578"/>
          </a:xfrm>
          <a:prstGeom prst="rect">
            <a:avLst/>
          </a:prstGeom>
        </p:spPr>
      </p:pic>
      <p:pic>
        <p:nvPicPr>
          <p:cNvPr id="4" name="Picture 3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4E2B796A-A076-929B-D912-10AA4BAC9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" y="5819934"/>
            <a:ext cx="2060024" cy="1160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F5753B-AD1B-6A0C-C913-AAAAD2FD1727}"/>
              </a:ext>
            </a:extLst>
          </p:cNvPr>
          <p:cNvSpPr txBox="1"/>
          <p:nvPr/>
        </p:nvSpPr>
        <p:spPr>
          <a:xfrm>
            <a:off x="9027886" y="5977052"/>
            <a:ext cx="342537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Timeline provided by the Yukon Citizens’ Assembly</a:t>
            </a:r>
          </a:p>
        </p:txBody>
      </p:sp>
    </p:spTree>
    <p:extLst>
      <p:ext uri="{BB962C8B-B14F-4D97-AF65-F5344CB8AC3E}">
        <p14:creationId xmlns:p14="http://schemas.microsoft.com/office/powerpoint/2010/main" val="230241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D11248-8D8D-8FB0-CD72-6C8532DAFD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eorgia" panose="02040502050405020303" pitchFamily="18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5317550-404C-1C2D-36E4-BD82BBAE642C}"/>
              </a:ext>
            </a:extLst>
          </p:cNvPr>
          <p:cNvSpPr txBox="1">
            <a:spLocks/>
          </p:cNvSpPr>
          <p:nvPr/>
        </p:nvSpPr>
        <p:spPr>
          <a:xfrm>
            <a:off x="1572744" y="543105"/>
            <a:ext cx="9551918" cy="43704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Jost Medium" pitchFamily="2" charset="0"/>
                <a:ea typeface="Jost Medium" pitchFamily="2" charset="0"/>
              </a:rPr>
              <a:t>Presence of Yukon Government Officials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ECB88D-CD7B-7471-B43E-5D6F7F40578B}"/>
              </a:ext>
            </a:extLst>
          </p:cNvPr>
          <p:cNvSpPr/>
          <p:nvPr/>
        </p:nvSpPr>
        <p:spPr>
          <a:xfrm>
            <a:off x="-59113" y="764705"/>
            <a:ext cx="1502902" cy="73152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49" hangingPunct="0"/>
            <a:endParaRPr lang="en-BE" sz="1584">
              <a:solidFill>
                <a:schemeClr val="bg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D72124-9032-CA37-40BA-31E9BCB1C558}"/>
              </a:ext>
            </a:extLst>
          </p:cNvPr>
          <p:cNvSpPr/>
          <p:nvPr/>
        </p:nvSpPr>
        <p:spPr>
          <a:xfrm rot="5400000">
            <a:off x="7380728" y="4142232"/>
            <a:ext cx="5358384" cy="73152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49" hangingPunct="0"/>
            <a:endParaRPr lang="en-BE" sz="1584">
              <a:solidFill>
                <a:schemeClr val="bg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5" name="Our first step is to bring together in a conversation those who see merit in the idea and are interested to learn more about participating."/>
          <p:cNvSpPr txBox="1">
            <a:spLocks noGrp="1"/>
          </p:cNvSpPr>
          <p:nvPr>
            <p:ph type="body" idx="4294967295"/>
          </p:nvPr>
        </p:nvSpPr>
        <p:spPr>
          <a:xfrm>
            <a:off x="8903749" y="1287888"/>
            <a:ext cx="3286794" cy="4807857"/>
          </a:xfrm>
          <a:prstGeom prst="rect">
            <a:avLst/>
          </a:prstGeom>
          <a:solidFill>
            <a:schemeClr val="accent5"/>
          </a:solidFill>
        </p:spPr>
        <p:txBody>
          <a:bodyPr lIns="274320" tIns="182880" rIns="274320" bIns="182880" anchor="ctr">
            <a:noAutofit/>
          </a:bodyPr>
          <a:lstStyle>
            <a:lvl1pPr defTabSz="556066">
              <a:spcBef>
                <a:spcPts val="3800"/>
              </a:spcBef>
              <a:defRPr sz="3880"/>
            </a:lvl1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i="1" dirty="0">
                <a:latin typeface="Jost Medium"/>
                <a:ea typeface="Jost Medium" pitchFamily="2" charset="0"/>
              </a:rPr>
              <a:t>To see the [citizens’ in the room] look at each other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with such respect was an immense privilege to watch. For me it cemented everything.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+mn-lt"/>
              </a:rPr>
              <a:t>Individuals given the task of learning hard things and making recommendations really can do it.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  <a:ea typeface="Jost Medium" pitchFamily="2" charset="0"/>
              </a:rPr>
              <a:t>- Yukon Elected Official on receiving the recommendations of the Citizens’ Assembly</a:t>
            </a:r>
            <a:endParaRPr lang="en-US" sz="1800" dirty="0">
              <a:latin typeface="+mn-lt"/>
              <a:ea typeface="Jost Medium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FC84C-2799-7E9D-AAB8-4AB27731E792}"/>
              </a:ext>
            </a:extLst>
          </p:cNvPr>
          <p:cNvSpPr txBox="1"/>
          <p:nvPr/>
        </p:nvSpPr>
        <p:spPr>
          <a:xfrm>
            <a:off x="106756" y="1462660"/>
            <a:ext cx="8690238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The Premier of the Yukon and 2 members of the Yukon Legislative Assembly made opening remarks at the opening session of the Yukon Citizens’ Assembly.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During the Learning Phase, a few members of the Legislative Assembly presented to the participants on the role and duties of elected officials.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Government representatives did not observe the work of the CA throughout the assembly.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The two MLAs returned to receive the recommendations from the Citizens’ Assembly during the final session. They made a commitment to take the recommendations back to caucus for consideration. The Yukon Legislative Assembly is currently considering an electoral reform plebiscite. </a:t>
            </a:r>
          </a:p>
        </p:txBody>
      </p:sp>
      <p:pic>
        <p:nvPicPr>
          <p:cNvPr id="3" name="Picture 2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C3DFEE7A-9605-138A-02EB-BA2895A2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743" y="-1547"/>
            <a:ext cx="1742257" cy="9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6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BA709-A120-7B0B-D6A1-1EA44BA681AB}"/>
              </a:ext>
            </a:extLst>
          </p:cNvPr>
          <p:cNvSpPr/>
          <p:nvPr/>
        </p:nvSpPr>
        <p:spPr>
          <a:xfrm>
            <a:off x="-72190" y="-112167"/>
            <a:ext cx="12336379" cy="7082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 dirty="0">
              <a:solidFill>
                <a:srgbClr val="666666"/>
              </a:solidFill>
              <a:latin typeface="Roboto"/>
              <a:ea typeface="Roboto"/>
              <a:cs typeface="Roboto"/>
            </a:endParaRPr>
          </a:p>
          <a:p>
            <a:pPr algn="ctr"/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2ACE1-C46F-7B63-3D35-7BE10E69EB94}"/>
              </a:ext>
            </a:extLst>
          </p:cNvPr>
          <p:cNvSpPr/>
          <p:nvPr/>
        </p:nvSpPr>
        <p:spPr>
          <a:xfrm>
            <a:off x="-59113" y="761627"/>
            <a:ext cx="1502902" cy="75772"/>
          </a:xfrm>
          <a:prstGeom prst="rect">
            <a:avLst/>
          </a:prstGeom>
          <a:solidFill>
            <a:srgbClr val="21223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49" hangingPunct="0"/>
            <a:endParaRPr lang="en-BE" sz="1584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83801F-C647-2315-486A-23D51990F6E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192507" y="2034552"/>
            <a:ext cx="7010401" cy="3054440"/>
          </a:xfrm>
          <a:solidFill>
            <a:schemeClr val="bg2"/>
          </a:solidFill>
        </p:spPr>
        <p:txBody>
          <a:bodyPr lIns="457200" rIns="457200" anchor="ctr">
            <a:noAutofit/>
          </a:bodyPr>
          <a:lstStyle/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Jost Black"/>
                <a:ea typeface="Roboto"/>
                <a:cs typeface="Roboto"/>
              </a:rPr>
              <a:t>74% of survey respondents </a:t>
            </a:r>
            <a:r>
              <a:rPr lang="en-US" dirty="0">
                <a:latin typeface="Jost Medium"/>
                <a:ea typeface="Roboto"/>
                <a:cs typeface="Roboto"/>
              </a:rPr>
              <a:t>answered that a sense of community “very much” emerged throughout the assembly</a:t>
            </a: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Jost Medium"/>
                <a:ea typeface="Roboto"/>
                <a:cs typeface="Roboto"/>
              </a:rPr>
              <a:t>The remaining </a:t>
            </a:r>
            <a:r>
              <a:rPr lang="en-US" b="1" dirty="0">
                <a:latin typeface="Jost Black"/>
                <a:ea typeface="Roboto"/>
                <a:cs typeface="Roboto"/>
              </a:rPr>
              <a:t>24% of respondents </a:t>
            </a:r>
            <a:r>
              <a:rPr lang="en-US" dirty="0">
                <a:latin typeface="Jost Medium"/>
                <a:ea typeface="Roboto"/>
                <a:cs typeface="Roboto"/>
              </a:rPr>
              <a:t>replied that a sense of community “sort of” emerged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CA1F84B-9509-1CFD-3D26-D7888E14ABBF}"/>
              </a:ext>
            </a:extLst>
          </p:cNvPr>
          <p:cNvSpPr txBox="1">
            <a:spLocks/>
          </p:cNvSpPr>
          <p:nvPr/>
        </p:nvSpPr>
        <p:spPr>
          <a:xfrm>
            <a:off x="6358346" y="4036093"/>
            <a:ext cx="5916520" cy="3035727"/>
          </a:xfrm>
          <a:prstGeom prst="rect">
            <a:avLst/>
          </a:prstGeom>
          <a:solidFill>
            <a:schemeClr val="accent1"/>
          </a:solidFill>
        </p:spPr>
        <p:txBody>
          <a:bodyPr vert="horz" lIns="457200" tIns="45720" rIns="45720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3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2EB2425A-B405-6C66-321F-840CA447C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190" y="5915085"/>
            <a:ext cx="2060024" cy="1160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87CA1-0BB7-B571-A4C3-E19CD30AB225}"/>
              </a:ext>
            </a:extLst>
          </p:cNvPr>
          <p:cNvSpPr txBox="1"/>
          <p:nvPr/>
        </p:nvSpPr>
        <p:spPr>
          <a:xfrm>
            <a:off x="1829949" y="465353"/>
            <a:ext cx="1004808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Findings from Independent Evaluation</a:t>
            </a:r>
            <a:endParaRPr lang="en-US" dirty="0"/>
          </a:p>
          <a:p>
            <a:pPr lvl="1"/>
            <a:r>
              <a:rPr lang="en-US" sz="3600" b="1" dirty="0">
                <a:latin typeface="+mj-lt"/>
              </a:rPr>
              <a:t>1 – Sense of Community and Belonging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4CA0C-057A-034B-9887-075AC11CE826}"/>
              </a:ext>
            </a:extLst>
          </p:cNvPr>
          <p:cNvSpPr txBox="1"/>
          <p:nvPr/>
        </p:nvSpPr>
        <p:spPr>
          <a:xfrm>
            <a:off x="7750183" y="2576887"/>
            <a:ext cx="319365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Survey Response Rate: 86% (33/38 participants)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07D102-8C3A-04D9-783B-71A7260EB1E0}"/>
              </a:ext>
            </a:extLst>
          </p:cNvPr>
          <p:cNvSpPr txBox="1"/>
          <p:nvPr/>
        </p:nvSpPr>
        <p:spPr>
          <a:xfrm>
            <a:off x="6682943" y="4844510"/>
            <a:ext cx="536353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By the third session, it was like </a:t>
            </a:r>
            <a:r>
              <a:rPr lang="en-US" sz="2000" b="1" i="1" dirty="0">
                <a:solidFill>
                  <a:schemeClr val="bg1"/>
                </a:solidFill>
              </a:rPr>
              <a:t>walking into a room of friends</a:t>
            </a:r>
            <a:r>
              <a:rPr lang="en-US" sz="2000" i="1" dirty="0">
                <a:solidFill>
                  <a:schemeClr val="bg1"/>
                </a:solidFill>
              </a:rPr>
              <a:t>. And, you really didn’t expect that at the first session.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GB" sz="2000" dirty="0">
                <a:solidFill>
                  <a:schemeClr val="bg1"/>
                </a:solidFill>
                <a:cs typeface="Calibri"/>
              </a:rPr>
              <a:t>Yukon Citizens’ Assembly Participant Interview)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BA709-A120-7B0B-D6A1-1EA44BA681AB}"/>
              </a:ext>
            </a:extLst>
          </p:cNvPr>
          <p:cNvSpPr/>
          <p:nvPr/>
        </p:nvSpPr>
        <p:spPr>
          <a:xfrm>
            <a:off x="-16490" y="1878"/>
            <a:ext cx="12336379" cy="7082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 dirty="0">
              <a:solidFill>
                <a:srgbClr val="666666"/>
              </a:solidFill>
              <a:latin typeface="Roboto"/>
              <a:ea typeface="Roboto"/>
              <a:cs typeface="Roboto"/>
            </a:endParaRPr>
          </a:p>
          <a:p>
            <a:pPr algn="ctr"/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2ACE1-C46F-7B63-3D35-7BE10E69EB94}"/>
              </a:ext>
            </a:extLst>
          </p:cNvPr>
          <p:cNvSpPr/>
          <p:nvPr/>
        </p:nvSpPr>
        <p:spPr>
          <a:xfrm>
            <a:off x="-59113" y="761627"/>
            <a:ext cx="1502902" cy="75772"/>
          </a:xfrm>
          <a:prstGeom prst="rect">
            <a:avLst/>
          </a:prstGeom>
          <a:solidFill>
            <a:srgbClr val="21223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49" hangingPunct="0"/>
            <a:endParaRPr lang="en-BE" sz="1584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E77F79B-E670-7FF8-EDB9-22616ED82658}"/>
              </a:ext>
            </a:extLst>
          </p:cNvPr>
          <p:cNvSpPr txBox="1">
            <a:spLocks/>
          </p:cNvSpPr>
          <p:nvPr/>
        </p:nvSpPr>
        <p:spPr>
          <a:xfrm>
            <a:off x="0" y="1769009"/>
            <a:ext cx="6126622" cy="2861488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cs typeface="Calibri"/>
              </a:rPr>
              <a:t>Polarization and Division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bg1"/>
                </a:solidFill>
                <a:cs typeface="Calibri"/>
              </a:rPr>
              <a:t>76% of survey respondents </a:t>
            </a:r>
            <a:r>
              <a:rPr lang="en-GB" sz="2000" dirty="0">
                <a:solidFill>
                  <a:schemeClr val="bg1"/>
                </a:solidFill>
                <a:cs typeface="Calibri"/>
              </a:rPr>
              <a:t>replied that the Citizens’ Assembly on Electoral Reform reduced polarization and division in their community</a:t>
            </a:r>
          </a:p>
        </p:txBody>
      </p:sp>
      <p:pic>
        <p:nvPicPr>
          <p:cNvPr id="4" name="Picture 3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2EB2425A-B405-6C66-321F-840CA447C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22" y="5923467"/>
            <a:ext cx="2060024" cy="1160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87CA1-0BB7-B571-A4C3-E19CD30AB225}"/>
              </a:ext>
            </a:extLst>
          </p:cNvPr>
          <p:cNvSpPr txBox="1"/>
          <p:nvPr/>
        </p:nvSpPr>
        <p:spPr>
          <a:xfrm>
            <a:off x="1863337" y="365406"/>
            <a:ext cx="1004808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latin typeface="+mj-lt"/>
              </a:rPr>
              <a:t>Findings from Independent Evaluation:</a:t>
            </a:r>
          </a:p>
          <a:p>
            <a:r>
              <a:rPr lang="en-US" sz="3600" b="1" dirty="0">
                <a:latin typeface="+mj-lt"/>
              </a:rPr>
              <a:t>2 - Polarization and Division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CA1F84B-9509-1CFD-3D26-D7888E14ABBF}"/>
              </a:ext>
            </a:extLst>
          </p:cNvPr>
          <p:cNvSpPr txBox="1">
            <a:spLocks/>
          </p:cNvSpPr>
          <p:nvPr/>
        </p:nvSpPr>
        <p:spPr>
          <a:xfrm>
            <a:off x="2248172" y="4390732"/>
            <a:ext cx="8920162" cy="2861488"/>
          </a:xfrm>
          <a:prstGeom prst="rect">
            <a:avLst/>
          </a:prstGeom>
          <a:solidFill>
            <a:schemeClr val="accent1"/>
          </a:solidFill>
        </p:spPr>
        <p:txBody>
          <a:bodyPr vert="horz" lIns="457200" tIns="45720" rIns="45720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GB" sz="2000" i="1" dirty="0">
                <a:solidFill>
                  <a:schemeClr val="bg1"/>
                </a:solidFill>
                <a:cs typeface="Calibri"/>
              </a:rPr>
              <a:t>We had wildly different political views in that room</a:t>
            </a:r>
            <a:r>
              <a:rPr lang="en-GB" sz="2000" b="1" i="1" dirty="0">
                <a:solidFill>
                  <a:schemeClr val="bg1"/>
                </a:solidFill>
                <a:cs typeface="Calibri"/>
              </a:rPr>
              <a:t>. I found it encouraging that polarization could be so easily overcome in a group like that</a:t>
            </a:r>
            <a:r>
              <a:rPr lang="en-GB" sz="2000" i="1" dirty="0">
                <a:solidFill>
                  <a:schemeClr val="bg1"/>
                </a:solidFill>
                <a:cs typeface="Calibri"/>
              </a:rPr>
              <a:t>…. We showed that people can come together and can come up with some great work </a:t>
            </a:r>
            <a:r>
              <a:rPr lang="en-GB" sz="2000" dirty="0">
                <a:solidFill>
                  <a:schemeClr val="bg1"/>
                </a:solidFill>
                <a:cs typeface="Calibri"/>
              </a:rPr>
              <a:t>(Yukon Citizens’ Assembly Participant Interview)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E8B417A-67F0-52C6-6776-F16FB5596072}"/>
              </a:ext>
            </a:extLst>
          </p:cNvPr>
          <p:cNvSpPr txBox="1">
            <a:spLocks/>
          </p:cNvSpPr>
          <p:nvPr/>
        </p:nvSpPr>
        <p:spPr>
          <a:xfrm>
            <a:off x="6126622" y="2638570"/>
            <a:ext cx="6096000" cy="2146300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45720" rIns="45720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Jost Black"/>
                <a:ea typeface="Roboto"/>
                <a:cs typeface="Roboto"/>
              </a:rPr>
              <a:t>Change in Opinion</a:t>
            </a:r>
          </a:p>
          <a:p>
            <a:pPr marL="0" indent="0" fontAlgn="base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latin typeface="Jost Black"/>
              <a:ea typeface="Roboto"/>
              <a:cs typeface="Roboto"/>
            </a:endParaRP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Jost Black"/>
                <a:ea typeface="Roboto"/>
                <a:cs typeface="Roboto"/>
              </a:rPr>
              <a:t>67% of survey respondents </a:t>
            </a:r>
            <a:r>
              <a:rPr lang="en-US" sz="1800" dirty="0">
                <a:latin typeface="Jost Medium"/>
                <a:ea typeface="Roboto"/>
                <a:cs typeface="Roboto"/>
              </a:rPr>
              <a:t>reported that their opinion on electoral reform issues changed throughout the Citizens’ Assembly 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B27F4-2BFF-F85B-865E-C281AA64F390}"/>
              </a:ext>
            </a:extLst>
          </p:cNvPr>
          <p:cNvSpPr txBox="1"/>
          <p:nvPr/>
        </p:nvSpPr>
        <p:spPr>
          <a:xfrm>
            <a:off x="7747191" y="1721526"/>
            <a:ext cx="319365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Survey Response Rate: 86% (33/38 participants)</a:t>
            </a:r>
          </a:p>
        </p:txBody>
      </p:sp>
    </p:spTree>
    <p:extLst>
      <p:ext uri="{BB962C8B-B14F-4D97-AF65-F5344CB8AC3E}">
        <p14:creationId xmlns:p14="http://schemas.microsoft.com/office/powerpoint/2010/main" val="12507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BA709-A120-7B0B-D6A1-1EA44BA681AB}"/>
              </a:ext>
            </a:extLst>
          </p:cNvPr>
          <p:cNvSpPr/>
          <p:nvPr/>
        </p:nvSpPr>
        <p:spPr>
          <a:xfrm>
            <a:off x="0" y="0"/>
            <a:ext cx="12336379" cy="7082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 dirty="0">
              <a:solidFill>
                <a:srgbClr val="666666"/>
              </a:solidFill>
              <a:latin typeface="Roboto"/>
              <a:ea typeface="Roboto"/>
              <a:cs typeface="Roboto"/>
            </a:endParaRPr>
          </a:p>
          <a:p>
            <a:pPr algn="ctr"/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2ACE1-C46F-7B63-3D35-7BE10E69EB94}"/>
              </a:ext>
            </a:extLst>
          </p:cNvPr>
          <p:cNvSpPr/>
          <p:nvPr/>
        </p:nvSpPr>
        <p:spPr>
          <a:xfrm>
            <a:off x="-59113" y="761627"/>
            <a:ext cx="1502902" cy="75772"/>
          </a:xfrm>
          <a:prstGeom prst="rect">
            <a:avLst/>
          </a:prstGeom>
          <a:solidFill>
            <a:srgbClr val="21223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49" hangingPunct="0"/>
            <a:endParaRPr lang="en-BE" sz="1584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E77F79B-E670-7FF8-EDB9-22616ED82658}"/>
              </a:ext>
            </a:extLst>
          </p:cNvPr>
          <p:cNvSpPr txBox="1">
            <a:spLocks/>
          </p:cNvSpPr>
          <p:nvPr/>
        </p:nvSpPr>
        <p:spPr>
          <a:xfrm>
            <a:off x="8623897" y="2928759"/>
            <a:ext cx="3978125" cy="4535777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0" i="1" u="none" strike="noStrike" dirty="0">
                <a:solidFill>
                  <a:schemeClr val="bg1"/>
                </a:solidFill>
                <a:effectLst/>
              </a:rPr>
              <a:t>My trust has increased. I like that the government gave the impression that </a:t>
            </a:r>
            <a:r>
              <a:rPr lang="en-US" sz="2000" b="1" i="1" u="none" strike="noStrike" dirty="0">
                <a:solidFill>
                  <a:schemeClr val="bg1"/>
                </a:solidFill>
                <a:effectLst/>
              </a:rPr>
              <a:t>they want to hear what I have to say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</a:rPr>
              <a:t>(Yukon Citizens’ Assembly Participant Interview)</a:t>
            </a:r>
            <a:endParaRPr lang="en-GB"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87CA1-0BB7-B571-A4C3-E19CD30AB225}"/>
              </a:ext>
            </a:extLst>
          </p:cNvPr>
          <p:cNvSpPr txBox="1"/>
          <p:nvPr/>
        </p:nvSpPr>
        <p:spPr>
          <a:xfrm>
            <a:off x="1793854" y="336201"/>
            <a:ext cx="1004808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latin typeface="+mj-lt"/>
              </a:rPr>
              <a:t>Findings from Independent Evaluation: </a:t>
            </a:r>
            <a:endParaRPr lang="en-US" sz="3600"/>
          </a:p>
          <a:p>
            <a:r>
              <a:rPr lang="en-US" sz="3600" b="1" dirty="0">
                <a:latin typeface="+mj-lt"/>
              </a:rPr>
              <a:t>3 - Level of Trust in Government</a:t>
            </a:r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CA1F84B-9509-1CFD-3D26-D7888E14ABBF}"/>
              </a:ext>
            </a:extLst>
          </p:cNvPr>
          <p:cNvSpPr txBox="1">
            <a:spLocks/>
          </p:cNvSpPr>
          <p:nvPr/>
        </p:nvSpPr>
        <p:spPr>
          <a:xfrm>
            <a:off x="-30622" y="1876483"/>
            <a:ext cx="8920162" cy="3700778"/>
          </a:xfrm>
          <a:prstGeom prst="rect">
            <a:avLst/>
          </a:prstGeom>
          <a:solidFill>
            <a:schemeClr val="accent1"/>
          </a:solidFill>
        </p:spPr>
        <p:txBody>
          <a:bodyPr vert="horz" lIns="457200" tIns="45720" rIns="45720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cs typeface="Calibri"/>
              </a:rPr>
              <a:t>Level of Trust in Government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bg1"/>
                </a:solidFill>
                <a:cs typeface="Calibri"/>
              </a:rPr>
              <a:t>Pre-Survey - 36% of survey respondents </a:t>
            </a:r>
            <a:r>
              <a:rPr lang="en-GB" sz="2000" dirty="0">
                <a:solidFill>
                  <a:schemeClr val="bg1"/>
                </a:solidFill>
                <a:cs typeface="Calibri"/>
              </a:rPr>
              <a:t>replied that they had a high level of trust in government.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bg1"/>
                </a:solidFill>
                <a:cs typeface="Calibri"/>
              </a:rPr>
              <a:t>Final Survey - 63% of survey respondents </a:t>
            </a:r>
            <a:r>
              <a:rPr lang="en-GB" sz="2000" dirty="0">
                <a:solidFill>
                  <a:schemeClr val="bg1"/>
                </a:solidFill>
                <a:cs typeface="Calibri"/>
              </a:rPr>
              <a:t>answered that they had a high level of trust in government.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76% of survey respondents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reported that if implemented well, citizens’ assemblies can impact societal trust in government 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7160D-6F0F-9B31-1675-C2F59584D289}"/>
              </a:ext>
            </a:extLst>
          </p:cNvPr>
          <p:cNvSpPr txBox="1"/>
          <p:nvPr/>
        </p:nvSpPr>
        <p:spPr>
          <a:xfrm>
            <a:off x="8889540" y="1135818"/>
            <a:ext cx="319365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Survey Response Rate: 86% (33/38 participants)</a:t>
            </a:r>
          </a:p>
        </p:txBody>
      </p:sp>
      <p:pic>
        <p:nvPicPr>
          <p:cNvPr id="4" name="Picture 3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2EB2425A-B405-6C66-321F-840CA447C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22" y="5923467"/>
            <a:ext cx="2060024" cy="11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9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B9A2E-FF3B-4972-042D-99D23A2A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0D2B75-2526-9722-9F25-64C1090ED257}"/>
              </a:ext>
            </a:extLst>
          </p:cNvPr>
          <p:cNvSpPr/>
          <p:nvPr/>
        </p:nvSpPr>
        <p:spPr>
          <a:xfrm>
            <a:off x="0" y="1114108"/>
            <a:ext cx="12192000" cy="5743891"/>
          </a:xfrm>
          <a:prstGeom prst="rect">
            <a:avLst/>
          </a:prstGeom>
          <a:solidFill>
            <a:srgbClr val="E6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eorgia" panose="02040502050405020303" pitchFamily="18" charset="0"/>
            </a:endParaRPr>
          </a:p>
        </p:txBody>
      </p:sp>
      <p:pic>
        <p:nvPicPr>
          <p:cNvPr id="3" name="Picture 2" descr="A white arrow pointing to the right&#10;&#10;Description automatically generated">
            <a:extLst>
              <a:ext uri="{FF2B5EF4-FFF2-40B4-BE49-F238E27FC236}">
                <a16:creationId xmlns:a16="http://schemas.microsoft.com/office/drawing/2014/main" id="{73127BD9-C218-8CBA-9584-C697BF6D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3" y="2502982"/>
            <a:ext cx="3023256" cy="2966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05E72-9E95-F5A3-7A9A-18BA03B64762}"/>
              </a:ext>
            </a:extLst>
          </p:cNvPr>
          <p:cNvSpPr txBox="1"/>
          <p:nvPr/>
        </p:nvSpPr>
        <p:spPr>
          <a:xfrm>
            <a:off x="3629890" y="2668576"/>
            <a:ext cx="8272405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Jost Medium"/>
              </a:rPr>
              <a:t> Are Independent Evaluations Important and, if so, why? What are some of the principles that would guide your work?</a:t>
            </a:r>
          </a:p>
          <a:p>
            <a:pPr fontAlgn="base">
              <a:spcAft>
                <a:spcPts val="1200"/>
              </a:spcAft>
            </a:pPr>
            <a:br>
              <a:rPr lang="en-US" sz="2400" dirty="0">
                <a:latin typeface="Jost Medium"/>
              </a:rPr>
            </a:br>
            <a:r>
              <a:rPr lang="en-US" sz="2400" dirty="0">
                <a:latin typeface="Jost Medium"/>
                <a:ea typeface="Roboto"/>
                <a:cs typeface="Roboto"/>
              </a:rPr>
              <a:t>2. What should we measure and what metrics should we use? </a:t>
            </a:r>
            <a:endParaRPr lang="en-US" sz="2400" dirty="0">
              <a:latin typeface="Jost Medium"/>
            </a:endParaRPr>
          </a:p>
          <a:p>
            <a:br>
              <a:rPr lang="en-US" sz="2400" dirty="0">
                <a:latin typeface="Jost Medium"/>
              </a:rPr>
            </a:br>
            <a:r>
              <a:rPr lang="en-US" sz="2400" dirty="0">
                <a:latin typeface="Jost Medium"/>
                <a:ea typeface="Roboto"/>
                <a:cs typeface="Roboto"/>
              </a:rPr>
              <a:t>3. What are some of the limitations of our methodology? How can we improve on this work? </a:t>
            </a:r>
            <a:endParaRPr lang="en-BE" sz="2400" dirty="0">
              <a:latin typeface="Jost Medium"/>
            </a:endParaRPr>
          </a:p>
        </p:txBody>
      </p:sp>
      <p:pic>
        <p:nvPicPr>
          <p:cNvPr id="13" name="Picture 12" descr="A circular pattern with different colored rectangles&#10;&#10;Description automatically generated">
            <a:extLst>
              <a:ext uri="{FF2B5EF4-FFF2-40B4-BE49-F238E27FC236}">
                <a16:creationId xmlns:a16="http://schemas.microsoft.com/office/drawing/2014/main" id="{53D611ED-4CD2-42A2-8CAD-5EAA45D29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70" y="241777"/>
            <a:ext cx="1744662" cy="1744662"/>
          </a:xfrm>
          <a:prstGeom prst="rect">
            <a:avLst/>
          </a:prstGeom>
        </p:spPr>
      </p:pic>
      <p:sp>
        <p:nvSpPr>
          <p:cNvPr id="7" name="—-----—    What problem are we solving?">
            <a:extLst>
              <a:ext uri="{FF2B5EF4-FFF2-40B4-BE49-F238E27FC236}">
                <a16:creationId xmlns:a16="http://schemas.microsoft.com/office/drawing/2014/main" id="{0E6BB271-02AA-0ED6-7AE9-866E37AD98FC}"/>
              </a:ext>
            </a:extLst>
          </p:cNvPr>
          <p:cNvSpPr txBox="1">
            <a:spLocks/>
          </p:cNvSpPr>
          <p:nvPr/>
        </p:nvSpPr>
        <p:spPr>
          <a:xfrm>
            <a:off x="1329221" y="424645"/>
            <a:ext cx="9521825" cy="13716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Jost Medium"/>
                <a:ea typeface="Jost Medium" pitchFamily="2" charset="0"/>
              </a:rPr>
              <a:t>3 QUERIES</a:t>
            </a:r>
          </a:p>
        </p:txBody>
      </p:sp>
      <p:pic>
        <p:nvPicPr>
          <p:cNvPr id="2" name="Picture 1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1B598866-51D2-BBD9-0147-37DA2FFB1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26" y="5809785"/>
            <a:ext cx="1849399" cy="10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5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53A2-2128-C307-57B3-781012BF94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3" name="contact@xxoxoxoxox.com…"/>
          <p:cNvSpPr txBox="1">
            <a:spLocks noGrp="1"/>
          </p:cNvSpPr>
          <p:nvPr>
            <p:ph type="body" idx="4294967295"/>
          </p:nvPr>
        </p:nvSpPr>
        <p:spPr>
          <a:xfrm>
            <a:off x="7280659" y="3103180"/>
            <a:ext cx="4911341" cy="301663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  <a:defRPr sz="1600" spc="-32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Email: </a:t>
            </a:r>
            <a:r>
              <a:rPr lang="en-US" sz="2400" u="sng" dirty="0">
                <a:solidFill>
                  <a:schemeClr val="bg1"/>
                </a:solidFill>
                <a:latin typeface="+mn-lt"/>
              </a:rPr>
              <a:t>marjan@fidemocracy.org</a:t>
            </a:r>
          </a:p>
          <a:p>
            <a:pPr marL="0" indent="0">
              <a:lnSpc>
                <a:spcPct val="100000"/>
              </a:lnSpc>
              <a:buNone/>
              <a:defRPr sz="1600" spc="-32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Website: </a:t>
            </a:r>
            <a:r>
              <a:rPr lang="en-US" sz="240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fide.eu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/north-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america</a:t>
            </a:r>
          </a:p>
          <a:p>
            <a:pPr marL="0" indent="0">
              <a:lnSpc>
                <a:spcPct val="100000"/>
              </a:lnSpc>
              <a:buNone/>
              <a:defRPr sz="1600" spc="-32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endParaRPr lang="pt-B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4" name="contact…"/>
          <p:cNvSpPr txBox="1">
            <a:spLocks noGrp="1"/>
          </p:cNvSpPr>
          <p:nvPr>
            <p:ph type="body" idx="4294967295"/>
          </p:nvPr>
        </p:nvSpPr>
        <p:spPr>
          <a:xfrm>
            <a:off x="0" y="881063"/>
            <a:ext cx="5370513" cy="2471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None/>
              <a:defRPr sz="7600" cap="all" spc="-152">
                <a:solidFill>
                  <a:srgbClr val="FFFFFF"/>
                </a:solidFill>
                <a:latin typeface="+mn-lt"/>
                <a:ea typeface="+mn-ea"/>
                <a:cs typeface="+mn-cs"/>
                <a:sym typeface="Jost Medium"/>
              </a:defRPr>
            </a:pPr>
            <a:r>
              <a:rPr sz="6000">
                <a:latin typeface="Jost Medium" pitchFamily="2" charset="0"/>
                <a:ea typeface="Jost Medium" pitchFamily="2" charset="0"/>
              </a:rPr>
              <a:t>contact</a:t>
            </a:r>
          </a:p>
          <a:p>
            <a:pPr marL="0" indent="0">
              <a:lnSpc>
                <a:spcPct val="80000"/>
              </a:lnSpc>
              <a:buNone/>
              <a:defRPr sz="7600" cap="all" spc="-152">
                <a:solidFill>
                  <a:srgbClr val="FF4C49"/>
                </a:solidFill>
                <a:latin typeface="+mn-lt"/>
                <a:ea typeface="+mn-ea"/>
                <a:cs typeface="+mn-cs"/>
                <a:sym typeface="Jost Medium"/>
              </a:defRPr>
            </a:pPr>
            <a:r>
              <a:rPr sz="6000" spc="-1094">
                <a:latin typeface="Jost Medium" pitchFamily="2" charset="0"/>
                <a:ea typeface="Jost Medium" pitchFamily="2" charset="0"/>
              </a:rPr>
              <a:t>——</a:t>
            </a:r>
            <a:r>
              <a:rPr sz="6000">
                <a:latin typeface="Jost Medium" pitchFamily="2" charset="0"/>
                <a:ea typeface="Jost Medium" pitchFamily="2" charset="0"/>
              </a:rPr>
              <a:t>  Us</a:t>
            </a:r>
          </a:p>
        </p:txBody>
      </p:sp>
      <p:pic>
        <p:nvPicPr>
          <p:cNvPr id="7" name="Picture 6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E0BCAD64-F609-84FE-C5E5-A57FC54F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2520" y="3803945"/>
            <a:ext cx="931611" cy="1865086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EB38ED9-8C35-70C6-0466-AD17DB001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5022"/>
            <a:ext cx="1713297" cy="962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D729-1A44-A128-677C-7441C4D4B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4000" y="114301"/>
            <a:ext cx="12446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>FEDERATION FOR INNOVATION IN DEMOCRACY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 – NORTH AMERICA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F8B79-253B-84BD-EEC1-3D71B076A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497" y="2522849"/>
            <a:ext cx="9144000" cy="1673050"/>
          </a:xfr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Our Learning Agenda &amp; Independent Evaluations  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Yukon Citizens’ Assembly on Electoral Reform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(Case Study 1)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7F81643-15C1-FDBF-F805-72E0E2D30C63}"/>
              </a:ext>
            </a:extLst>
          </p:cNvPr>
          <p:cNvSpPr/>
          <p:nvPr/>
        </p:nvSpPr>
        <p:spPr>
          <a:xfrm>
            <a:off x="0" y="80963"/>
            <a:ext cx="2692400" cy="68580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D5F5C8CA-4392-E117-5B67-C2559BA5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4204"/>
            <a:ext cx="1979497" cy="1123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13BEBC-EFBA-AE86-9077-0973154B0589}"/>
              </a:ext>
            </a:extLst>
          </p:cNvPr>
          <p:cNvSpPr txBox="1"/>
          <p:nvPr/>
        </p:nvSpPr>
        <p:spPr>
          <a:xfrm>
            <a:off x="2692400" y="6097368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Dr. Marjan H. </a:t>
            </a:r>
            <a:r>
              <a:rPr lang="en-US" sz="3600" dirty="0" err="1">
                <a:solidFill>
                  <a:schemeClr val="bg1"/>
                </a:solidFill>
              </a:rPr>
              <a:t>Ehsassi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7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A3863-263A-ED31-2B96-61BE62844D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14450"/>
            <a:ext cx="9217025" cy="12652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666666"/>
                </a:solidFill>
                <a:latin typeface="Jost Medium"/>
              </a:rPr>
              <a:t>While Citizens' Assemblies have been extensively researched, this work </a:t>
            </a:r>
            <a:r>
              <a:rPr lang="en-US" sz="2400">
                <a:solidFill>
                  <a:srgbClr val="666666"/>
                </a:solidFill>
                <a:latin typeface="Jost Medium"/>
              </a:rPr>
              <a:t>has not been done in a comprehensive manner, resulting in </a:t>
            </a:r>
            <a:r>
              <a:rPr lang="en-US" sz="2400" dirty="0">
                <a:solidFill>
                  <a:srgbClr val="666666"/>
                </a:solidFill>
                <a:latin typeface="Jost Medium"/>
              </a:rPr>
              <a:t>inconsistent and incomplete data.  </a:t>
            </a:r>
            <a:endParaRPr lang="en-US" sz="2400">
              <a:latin typeface="Jost Medium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666666"/>
                </a:solidFill>
                <a:latin typeface="Jost Medium"/>
              </a:rPr>
              <a:t>According</a:t>
            </a:r>
            <a:r>
              <a:rPr lang="en-US" sz="2400" b="0" i="0" u="none" strike="noStrike" dirty="0">
                <a:solidFill>
                  <a:srgbClr val="666666"/>
                </a:solidFill>
                <a:effectLst/>
                <a:latin typeface="Jost Medium"/>
              </a:rPr>
              <a:t> to the OECD Deliberative Wave study:</a:t>
            </a:r>
            <a:endParaRPr lang="en-US" sz="2400" dirty="0">
              <a:solidFill>
                <a:srgbClr val="666666"/>
              </a:solidFill>
              <a:latin typeface="Jost Medium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7BC97E1-D1EB-B670-7414-17204D7FF872}"/>
              </a:ext>
            </a:extLst>
          </p:cNvPr>
          <p:cNvSpPr txBox="1">
            <a:spLocks/>
          </p:cNvSpPr>
          <p:nvPr/>
        </p:nvSpPr>
        <p:spPr>
          <a:xfrm>
            <a:off x="1572744" y="543105"/>
            <a:ext cx="9551918" cy="43704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Jost Medium"/>
                <a:ea typeface="Jost Medium" pitchFamily="2" charset="0"/>
              </a:rPr>
              <a:t>Why </a:t>
            </a:r>
            <a:r>
              <a:rPr lang="en-US" sz="3200" dirty="0">
                <a:solidFill>
                  <a:srgbClr val="212237"/>
                </a:solidFill>
                <a:latin typeface="Jost Medium"/>
                <a:ea typeface="Jost Medium" pitchFamily="2" charset="0"/>
                <a:cs typeface="Poppins"/>
              </a:rPr>
              <a:t>a</a:t>
            </a:r>
            <a:r>
              <a:rPr lang="en-US" sz="3200" dirty="0">
                <a:latin typeface="Jost Medium"/>
                <a:ea typeface="Jost Medium" pitchFamily="2" charset="0"/>
              </a:rPr>
              <a:t> Learning Agenda?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D0739-0AC9-9039-39DC-13C51B8770CC}"/>
              </a:ext>
            </a:extLst>
          </p:cNvPr>
          <p:cNvSpPr/>
          <p:nvPr/>
        </p:nvSpPr>
        <p:spPr>
          <a:xfrm>
            <a:off x="-59113" y="761627"/>
            <a:ext cx="1502902" cy="75772"/>
          </a:xfrm>
          <a:prstGeom prst="rect">
            <a:avLst/>
          </a:prstGeom>
          <a:solidFill>
            <a:srgbClr val="21223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49" hangingPunct="0"/>
            <a:endParaRPr lang="en-BE" sz="1584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A82F8-F1B6-2F7B-1EC4-356AFB8D346B}"/>
              </a:ext>
            </a:extLst>
          </p:cNvPr>
          <p:cNvSpPr txBox="1"/>
          <p:nvPr/>
        </p:nvSpPr>
        <p:spPr>
          <a:xfrm>
            <a:off x="8166100" y="6252595"/>
            <a:ext cx="6839711" cy="276999"/>
          </a:xfrm>
          <a:prstGeom prst="rect">
            <a:avLst/>
          </a:prstGeom>
          <a:solidFill>
            <a:schemeClr val="tx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Jost Light" pitchFamily="2" charset="0"/>
              </a:rPr>
              <a:t>Source: OECD, Catching the Deliberative Wave,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063C0C-046D-76FE-2D21-5280E7CA3FFB}"/>
              </a:ext>
            </a:extLst>
          </p:cNvPr>
          <p:cNvSpPr/>
          <p:nvPr/>
        </p:nvSpPr>
        <p:spPr>
          <a:xfrm>
            <a:off x="10353675" y="1903429"/>
            <a:ext cx="1838325" cy="75772"/>
          </a:xfrm>
          <a:prstGeom prst="rect">
            <a:avLst/>
          </a:prstGeom>
          <a:solidFill>
            <a:schemeClr val="accent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49" hangingPunct="0"/>
            <a:endParaRPr lang="en-BE" sz="1584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6DBAC-5230-8B8B-077D-3CF1374481EC}"/>
              </a:ext>
            </a:extLst>
          </p:cNvPr>
          <p:cNvSpPr txBox="1"/>
          <p:nvPr/>
        </p:nvSpPr>
        <p:spPr>
          <a:xfrm>
            <a:off x="4164569" y="2918629"/>
            <a:ext cx="3109031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i="0" u="none" strike="noStrike" dirty="0">
                <a:solidFill>
                  <a:srgbClr val="666666"/>
                </a:solidFill>
                <a:effectLst/>
                <a:latin typeface="Jost Black"/>
              </a:rPr>
              <a:t>67% of practitioners 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Jost Medium"/>
              </a:rPr>
              <a:t>report conducting evaluations themselves</a:t>
            </a:r>
            <a:endParaRPr lang="en-US" sz="2400" b="0">
              <a:solidFill>
                <a:srgbClr val="666666"/>
              </a:solidFill>
              <a:effectLst/>
              <a:latin typeface="Roboto"/>
              <a:ea typeface="Roboto"/>
              <a:cs typeface="Roboto"/>
            </a:endParaRPr>
          </a:p>
          <a:p>
            <a:endParaRPr lang="en-US" sz="2000" dirty="0">
              <a:latin typeface="Jost Medium" pitchFamily="2" charset="0"/>
              <a:ea typeface="Jost Medium" pitchFamily="2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3F326B-A142-35D5-B96F-9A8335BBAB8D}"/>
              </a:ext>
            </a:extLst>
          </p:cNvPr>
          <p:cNvSpPr/>
          <p:nvPr/>
        </p:nvSpPr>
        <p:spPr>
          <a:xfrm>
            <a:off x="0" y="3455306"/>
            <a:ext cx="3733800" cy="75772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49" hangingPunct="0"/>
            <a:endParaRPr lang="en-BE" sz="1584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2A92F4-EEE0-B3C9-227F-49B39AE50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292913" y="2822981"/>
            <a:ext cx="1279587" cy="12795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21FC75-F5DA-4B5F-98D9-B8760631FA8A}"/>
              </a:ext>
            </a:extLst>
          </p:cNvPr>
          <p:cNvSpPr txBox="1"/>
          <p:nvPr/>
        </p:nvSpPr>
        <p:spPr>
          <a:xfrm>
            <a:off x="1861869" y="4128602"/>
            <a:ext cx="10315571" cy="1689562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45720" rIns="274320" bIns="4572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Jost Black"/>
              </a:rPr>
              <a:t>A GAP:</a:t>
            </a:r>
            <a:endParaRPr lang="en-US" sz="2400" dirty="0">
              <a:solidFill>
                <a:schemeClr val="bg1"/>
              </a:solidFill>
              <a:latin typeface="Jost Medium"/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latin typeface="Jost Medium"/>
              </a:rPr>
              <a:t>The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Jost Medium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Jost Medium"/>
              </a:rPr>
              <a:t>need to develop a consistent and methodology </a:t>
            </a:r>
            <a:r>
              <a:rPr lang="en-US" sz="2400" dirty="0" err="1">
                <a:solidFill>
                  <a:schemeClr val="bg1"/>
                </a:solidFill>
                <a:latin typeface="Jost Medium"/>
              </a:rPr>
              <a:t>methodology</a:t>
            </a:r>
            <a:r>
              <a:rPr lang="en-US" sz="2400" dirty="0">
                <a:solidFill>
                  <a:schemeClr val="bg1"/>
                </a:solidFill>
                <a:latin typeface="Jost Medium"/>
              </a:rPr>
              <a:t> and practice 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Jost Medium"/>
              </a:rPr>
              <a:t>for </a:t>
            </a:r>
            <a:r>
              <a:rPr lang="en-US" sz="2400" dirty="0">
                <a:solidFill>
                  <a:schemeClr val="bg1"/>
                </a:solidFill>
                <a:latin typeface="Jost Medium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Jost Black"/>
              </a:rPr>
              <a:t>ndependent </a:t>
            </a:r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Jost Black"/>
              </a:rPr>
              <a:t>and </a:t>
            </a:r>
            <a:r>
              <a:rPr lang="en-US" sz="2400" b="1" dirty="0">
                <a:solidFill>
                  <a:schemeClr val="bg1"/>
                </a:solidFill>
                <a:latin typeface="Jost Black"/>
              </a:rPr>
              <a:t>Comparative</a:t>
            </a:r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Jost Black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Jost Black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Jost Medium"/>
              </a:rPr>
              <a:t>ssessments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Jost Medium"/>
              </a:rPr>
              <a:t> across CAs</a:t>
            </a:r>
            <a:endParaRPr lang="en-US" sz="2400">
              <a:solidFill>
                <a:schemeClr val="bg1"/>
              </a:solidFill>
              <a:latin typeface="Jost Medium"/>
              <a:cs typeface="Calibri"/>
            </a:endParaRPr>
          </a:p>
        </p:txBody>
      </p:sp>
      <p:pic>
        <p:nvPicPr>
          <p:cNvPr id="2" name="Picture 1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4D0F65B2-E409-8D5D-0E80-4974E1BD8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" y="5822176"/>
            <a:ext cx="1867984" cy="10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DB8CB1-E889-88B1-826B-5F635DE08DBB}"/>
              </a:ext>
            </a:extLst>
          </p:cNvPr>
          <p:cNvSpPr/>
          <p:nvPr/>
        </p:nvSpPr>
        <p:spPr>
          <a:xfrm>
            <a:off x="0" y="348423"/>
            <a:ext cx="12192000" cy="73156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eorgia" panose="02040502050405020303" pitchFamily="18" charset="0"/>
            </a:endParaRPr>
          </a:p>
        </p:txBody>
      </p:sp>
      <p:sp>
        <p:nvSpPr>
          <p:cNvPr id="286" name="Deliberative democratic methods become used, standardised and institutionalised by all tiers of government.…"/>
          <p:cNvSpPr txBox="1">
            <a:spLocks noGrp="1"/>
          </p:cNvSpPr>
          <p:nvPr>
            <p:ph type="body" sz="half" idx="4294967295"/>
          </p:nvPr>
        </p:nvSpPr>
        <p:spPr>
          <a:xfrm>
            <a:off x="5019675" y="1635125"/>
            <a:ext cx="7172325" cy="52228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42900" indent="-342900" defTabSz="260032">
              <a:spcBef>
                <a:spcPts val="1800"/>
              </a:spcBef>
              <a:buSzPct val="105000"/>
              <a:buFont typeface="+mj-lt"/>
              <a:buAutoNum type="arabicPeriod"/>
              <a:defRPr sz="2520"/>
            </a:pP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We define our Learning Agenda as an </a:t>
            </a:r>
            <a:r>
              <a:rPr lang="en-US" sz="1800" b="1" i="0" u="none" strike="noStrike" dirty="0">
                <a:effectLst/>
                <a:latin typeface="Roboto"/>
                <a:ea typeface="Roboto"/>
                <a:cs typeface="Roboto"/>
              </a:rPr>
              <a:t>independent framework</a:t>
            </a: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1800" dirty="0">
                <a:latin typeface="Roboto"/>
                <a:ea typeface="Roboto"/>
                <a:cs typeface="Roboto"/>
              </a:rPr>
              <a:t>that allows us to </a:t>
            </a:r>
            <a:r>
              <a:rPr lang="en-US" sz="1800" b="1" dirty="0">
                <a:latin typeface="Roboto"/>
                <a:ea typeface="Roboto"/>
                <a:cs typeface="Roboto"/>
              </a:rPr>
              <a:t>evaluate</a:t>
            </a:r>
            <a:r>
              <a:rPr lang="en-US" sz="1800" b="1" i="0" u="none" strike="noStrike" dirty="0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1800" b="1" dirty="0">
                <a:latin typeface="Roboto"/>
                <a:ea typeface="Roboto"/>
                <a:cs typeface="Roboto"/>
              </a:rPr>
              <a:t>design and implementation decisions</a:t>
            </a:r>
            <a:r>
              <a:rPr lang="en-US" sz="1800" dirty="0">
                <a:latin typeface="Roboto"/>
                <a:ea typeface="Roboto"/>
                <a:cs typeface="Roboto"/>
              </a:rPr>
              <a:t> and the </a:t>
            </a:r>
            <a:r>
              <a:rPr lang="en-US" sz="1800" b="1" dirty="0">
                <a:latin typeface="Roboto"/>
                <a:ea typeface="Roboto"/>
                <a:cs typeface="Roboto"/>
              </a:rPr>
              <a:t>impact</a:t>
            </a: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 of Citizens’ Assemblies across North America. </a:t>
            </a:r>
          </a:p>
          <a:p>
            <a:pPr marL="342900" indent="-342900" defTabSz="260032">
              <a:spcBef>
                <a:spcPts val="1800"/>
              </a:spcBef>
              <a:buSzPct val="105000"/>
              <a:buFont typeface="+mj-lt"/>
              <a:buAutoNum type="arabicPeriod"/>
              <a:defRPr sz="2520"/>
            </a:pP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Through our Learning Agenda, we seek to answer questions that will </a:t>
            </a:r>
            <a:r>
              <a:rPr lang="en-US" sz="1800" dirty="0">
                <a:latin typeface="Roboto"/>
                <a:ea typeface="Roboto"/>
                <a:cs typeface="Roboto"/>
              </a:rPr>
              <a:t>increase impact and strengthen</a:t>
            </a: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 citizens’ assemblies. </a:t>
            </a:r>
            <a:endParaRPr lang="en-US" sz="1800" dirty="0">
              <a:latin typeface="Roboto"/>
              <a:ea typeface="Roboto"/>
              <a:cs typeface="Roboto"/>
            </a:endParaRPr>
          </a:p>
          <a:p>
            <a:pPr marL="342900" indent="-342900" defTabSz="260032">
              <a:spcBef>
                <a:spcPts val="1800"/>
              </a:spcBef>
              <a:buSzPct val="105000"/>
              <a:buAutoNum type="arabicPeriod"/>
              <a:defRPr sz="2520"/>
            </a:pP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We collect, </a:t>
            </a:r>
            <a:r>
              <a:rPr lang="en-US" sz="1800" dirty="0">
                <a:latin typeface="Roboto"/>
                <a:ea typeface="Roboto"/>
                <a:cs typeface="Roboto"/>
              </a:rPr>
              <a:t>analyze</a:t>
            </a: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 and share evidence-based data and case studies that </a:t>
            </a:r>
            <a:r>
              <a:rPr lang="en-US" sz="1800" dirty="0">
                <a:latin typeface="Roboto"/>
                <a:ea typeface="Roboto"/>
                <a:cs typeface="Roboto"/>
              </a:rPr>
              <a:t>demonstrate the</a:t>
            </a: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1800" dirty="0">
                <a:latin typeface="Roboto"/>
                <a:ea typeface="Roboto"/>
                <a:cs typeface="Roboto"/>
              </a:rPr>
              <a:t>areas of </a:t>
            </a:r>
            <a:r>
              <a:rPr lang="en-US" sz="1800" b="1" dirty="0">
                <a:latin typeface="Roboto"/>
                <a:ea typeface="Roboto"/>
                <a:cs typeface="Roboto"/>
              </a:rPr>
              <a:t>strength and </a:t>
            </a:r>
            <a:r>
              <a:rPr lang="en-US" sz="1800" dirty="0">
                <a:latin typeface="Roboto"/>
                <a:ea typeface="Roboto"/>
                <a:cs typeface="Roboto"/>
              </a:rPr>
              <a:t>areas in need of </a:t>
            </a:r>
            <a:r>
              <a:rPr lang="en-US" sz="1800" b="1" dirty="0">
                <a:latin typeface="Roboto"/>
                <a:ea typeface="Roboto"/>
                <a:cs typeface="Roboto"/>
              </a:rPr>
              <a:t>improvement  </a:t>
            </a: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of Citizens’ Assemblies</a:t>
            </a:r>
            <a:r>
              <a:rPr lang="en-US" sz="1800" dirty="0">
                <a:latin typeface="Roboto"/>
                <a:ea typeface="Roboto"/>
                <a:cs typeface="Roboto"/>
              </a:rPr>
              <a:t> in North A</a:t>
            </a:r>
            <a:r>
              <a:rPr lang="en-US" sz="1800" dirty="0">
                <a:latin typeface="Jost Medium"/>
                <a:ea typeface="Jost Medium" pitchFamily="2" charset="0"/>
                <a:cs typeface="Calibri"/>
              </a:rPr>
              <a:t> </a:t>
            </a:r>
            <a:endParaRPr lang="en-US"/>
          </a:p>
          <a:p>
            <a:pPr marL="342900" indent="-342900" defTabSz="260032">
              <a:spcBef>
                <a:spcPts val="1800"/>
              </a:spcBef>
              <a:buSzPct val="105000"/>
              <a:buFont typeface="+mj-lt"/>
              <a:buAutoNum type="arabicPeriod"/>
              <a:defRPr sz="2520"/>
            </a:pPr>
            <a:r>
              <a:rPr lang="en-US" sz="1800" b="0" i="0" u="none" strike="noStrike" dirty="0">
                <a:effectLst/>
                <a:latin typeface="Roboto"/>
                <a:ea typeface="Roboto"/>
                <a:cs typeface="Roboto"/>
              </a:rPr>
              <a:t>We implement this agenda through FIDE - North </a:t>
            </a:r>
            <a:r>
              <a:rPr lang="en-US" sz="1800" dirty="0">
                <a:latin typeface="Roboto"/>
                <a:ea typeface="Roboto"/>
                <a:cs typeface="Roboto"/>
              </a:rPr>
              <a:t> America's multi-methods approach which includes surveys, researcher observations and in-depth interviews.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46E5AC-C161-8653-E3AB-2B43B3C4665C}"/>
              </a:ext>
            </a:extLst>
          </p:cNvPr>
          <p:cNvGrpSpPr/>
          <p:nvPr/>
        </p:nvGrpSpPr>
        <p:grpSpPr>
          <a:xfrm>
            <a:off x="2119998" y="575594"/>
            <a:ext cx="7952004" cy="1059424"/>
            <a:chOff x="3187010" y="884208"/>
            <a:chExt cx="6096278" cy="8121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40536C-86F6-2EA8-A4D9-07D9B0802335}"/>
                </a:ext>
              </a:extLst>
            </p:cNvPr>
            <p:cNvSpPr txBox="1"/>
            <p:nvPr/>
          </p:nvSpPr>
          <p:spPr>
            <a:xfrm>
              <a:off x="3198862" y="884208"/>
              <a:ext cx="6064946" cy="74517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 anchor="ctr">
              <a:noAutofit/>
            </a:bodyPr>
            <a:lstStyle/>
            <a:p>
              <a:pPr algn="ctr">
                <a:defRPr sz="6800" spc="-136">
                  <a:latin typeface="+mn-lt"/>
                  <a:ea typeface="+mn-ea"/>
                  <a:cs typeface="+mn-cs"/>
                  <a:sym typeface="Jost Medium"/>
                </a:defRPr>
              </a:pPr>
              <a:r>
                <a:rPr lang="en-US" sz="3200" dirty="0">
                  <a:latin typeface="Jost Medium"/>
                  <a:ea typeface="Jost Medium" pitchFamily="2" charset="0"/>
                </a:rPr>
                <a:t>What is FIDE – North America’s Learning Agenda?</a:t>
              </a:r>
            </a:p>
          </p:txBody>
        </p:sp>
        <p:pic>
          <p:nvPicPr>
            <p:cNvPr id="6" name="Picture 5" descr="A red and black square&#10;&#10;Description automatically generated">
              <a:extLst>
                <a:ext uri="{FF2B5EF4-FFF2-40B4-BE49-F238E27FC236}">
                  <a16:creationId xmlns:a16="http://schemas.microsoft.com/office/drawing/2014/main" id="{2270DEB8-957E-100F-C3E6-8E5E3BC8E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882100" y="1295211"/>
              <a:ext cx="401188" cy="401188"/>
            </a:xfrm>
            <a:prstGeom prst="rect">
              <a:avLst/>
            </a:prstGeom>
          </p:spPr>
        </p:pic>
        <p:pic>
          <p:nvPicPr>
            <p:cNvPr id="8" name="Picture 7" descr="A black and blue square&#10;&#10;Description automatically generated">
              <a:extLst>
                <a:ext uri="{FF2B5EF4-FFF2-40B4-BE49-F238E27FC236}">
                  <a16:creationId xmlns:a16="http://schemas.microsoft.com/office/drawing/2014/main" id="{98AAD500-A093-30C1-B003-078C2FB4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010" y="894022"/>
              <a:ext cx="401189" cy="401189"/>
            </a:xfrm>
            <a:prstGeom prst="rect">
              <a:avLst/>
            </a:prstGeom>
          </p:spPr>
        </p:pic>
      </p:grp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43F88F2-DD0F-D1F0-CBE0-8C94E2024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65308" y="1735813"/>
            <a:ext cx="2163998" cy="4533900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Picture 1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0A2034D7-FD56-6CCB-2774-3B1036963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" y="6073207"/>
            <a:ext cx="2147140" cy="1246947"/>
          </a:xfrm>
          <a:prstGeom prst="rect">
            <a:avLst/>
          </a:prstGeom>
        </p:spPr>
      </p:pic>
      <p:sp>
        <p:nvSpPr>
          <p:cNvPr id="288" name="KPIs shape what teams focus on.  Our focus:"/>
          <p:cNvSpPr txBox="1">
            <a:spLocks noGrp="1"/>
          </p:cNvSpPr>
          <p:nvPr>
            <p:ph type="body" idx="4294967295"/>
          </p:nvPr>
        </p:nvSpPr>
        <p:spPr>
          <a:xfrm>
            <a:off x="1735933" y="2920763"/>
            <a:ext cx="2323449" cy="2163999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91440" rIns="274320" bIns="91440" rtlCol="0" anchor="ctr"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700" dirty="0">
                <a:latin typeface="Jost Medium"/>
              </a:rPr>
              <a:t>Independent Evaluations &amp; Case Studies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BA709-A120-7B0B-D6A1-1EA44BA681AB}"/>
              </a:ext>
            </a:extLst>
          </p:cNvPr>
          <p:cNvSpPr/>
          <p:nvPr/>
        </p:nvSpPr>
        <p:spPr>
          <a:xfrm>
            <a:off x="0" y="1114108"/>
            <a:ext cx="12192000" cy="5743891"/>
          </a:xfrm>
          <a:prstGeom prst="rect">
            <a:avLst/>
          </a:prstGeom>
          <a:solidFill>
            <a:srgbClr val="E6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eorgia" panose="02040502050405020303" pitchFamily="18" charset="0"/>
            </a:endParaRPr>
          </a:p>
        </p:txBody>
      </p:sp>
      <p:pic>
        <p:nvPicPr>
          <p:cNvPr id="3" name="Picture 2" descr="A white arrow pointing to the right&#10;&#10;Description automatically generated">
            <a:extLst>
              <a:ext uri="{FF2B5EF4-FFF2-40B4-BE49-F238E27FC236}">
                <a16:creationId xmlns:a16="http://schemas.microsoft.com/office/drawing/2014/main" id="{FD94EA0E-C0E3-2812-0B3A-D84D8C374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3" y="2502982"/>
            <a:ext cx="3023256" cy="2966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A88234-019F-E0EF-9B9A-E4D41DD4B354}"/>
              </a:ext>
            </a:extLst>
          </p:cNvPr>
          <p:cNvSpPr txBox="1"/>
          <p:nvPr/>
        </p:nvSpPr>
        <p:spPr>
          <a:xfrm>
            <a:off x="3466578" y="2214701"/>
            <a:ext cx="8435718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Jost Medium"/>
              </a:rPr>
              <a:t> </a:t>
            </a:r>
            <a:r>
              <a:rPr lang="en-US" sz="2000" b="1" dirty="0">
                <a:latin typeface="Jost Black"/>
              </a:rPr>
              <a:t>Collaborate </a:t>
            </a:r>
            <a:r>
              <a:rPr lang="en-US" sz="2000" dirty="0">
                <a:latin typeface="Jost Medium"/>
                <a:ea typeface="Roboto"/>
                <a:cs typeface="Roboto"/>
              </a:rPr>
              <a:t>with local Citizens’ Assemblies (CAs) across North America to build an evidence-based understanding of design and implementation decisions and the impact of Citizens’ Assemblies.</a:t>
            </a:r>
          </a:p>
          <a:p>
            <a:pPr fontAlgn="base">
              <a:spcAft>
                <a:spcPts val="1200"/>
              </a:spcAft>
            </a:pPr>
            <a:br>
              <a:rPr lang="en-US" sz="2000" dirty="0">
                <a:latin typeface="Jost Medium"/>
              </a:rPr>
            </a:br>
            <a:r>
              <a:rPr lang="en-US" sz="2000" dirty="0">
                <a:latin typeface="Jost Medium"/>
                <a:ea typeface="Roboto"/>
                <a:cs typeface="Roboto"/>
              </a:rPr>
              <a:t>2. Collect </a:t>
            </a:r>
            <a:r>
              <a:rPr lang="en-US" sz="2000" dirty="0">
                <a:latin typeface="Jost Medium"/>
              </a:rPr>
              <a:t>and </a:t>
            </a:r>
            <a:r>
              <a:rPr lang="en-US" sz="2000" b="1" dirty="0">
                <a:latin typeface="Jost Black"/>
              </a:rPr>
              <a:t>share comparative data</a:t>
            </a:r>
            <a:r>
              <a:rPr lang="en-US" sz="2000" dirty="0">
                <a:latin typeface="Jost Medium"/>
              </a:rPr>
              <a:t> with communities of practice: implementers, researchers, government officials and staff and donors. This will allow us to tell the stories of Citizens’ Assemblies through robust case studies.</a:t>
            </a:r>
          </a:p>
          <a:p>
            <a:br>
              <a:rPr lang="en-US" sz="2000" dirty="0">
                <a:latin typeface="Jost Medium"/>
              </a:rPr>
            </a:br>
            <a:r>
              <a:rPr lang="en-US" sz="2000" dirty="0">
                <a:latin typeface="Jost Medium"/>
                <a:ea typeface="Roboto"/>
                <a:cs typeface="Roboto"/>
              </a:rPr>
              <a:t>3. Use data </a:t>
            </a:r>
            <a:r>
              <a:rPr lang="en-US" sz="2000" dirty="0">
                <a:latin typeface="Jost Medium"/>
              </a:rPr>
              <a:t>and analysis to </a:t>
            </a:r>
            <a:r>
              <a:rPr lang="en-US" sz="2000" b="1" dirty="0">
                <a:latin typeface="Jost Black"/>
              </a:rPr>
              <a:t>expand recognition, strengthen the impact, and promote learning</a:t>
            </a:r>
            <a:r>
              <a:rPr lang="en-US" sz="2000" dirty="0">
                <a:latin typeface="Jost Medium"/>
              </a:rPr>
              <a:t> of Citizens’ Assemblies across North America.</a:t>
            </a:r>
            <a:endParaRPr lang="en-BE" sz="2000" dirty="0">
              <a:latin typeface="Jost Medium"/>
            </a:endParaRPr>
          </a:p>
        </p:txBody>
      </p:sp>
      <p:pic>
        <p:nvPicPr>
          <p:cNvPr id="13" name="Picture 12" descr="A circular pattern with different colored rectangles&#10;&#10;Description automatically generated">
            <a:extLst>
              <a:ext uri="{FF2B5EF4-FFF2-40B4-BE49-F238E27FC236}">
                <a16:creationId xmlns:a16="http://schemas.microsoft.com/office/drawing/2014/main" id="{F63A8409-E67F-E675-2EC2-E0F8281AC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70" y="241777"/>
            <a:ext cx="1744662" cy="1744662"/>
          </a:xfrm>
          <a:prstGeom prst="rect">
            <a:avLst/>
          </a:prstGeom>
        </p:spPr>
      </p:pic>
      <p:sp>
        <p:nvSpPr>
          <p:cNvPr id="7" name="—-----—    What problem are we solving?">
            <a:extLst>
              <a:ext uri="{FF2B5EF4-FFF2-40B4-BE49-F238E27FC236}">
                <a16:creationId xmlns:a16="http://schemas.microsoft.com/office/drawing/2014/main" id="{DF8C5432-A8B8-8D9A-1C58-DEB4F2D78133}"/>
              </a:ext>
            </a:extLst>
          </p:cNvPr>
          <p:cNvSpPr txBox="1">
            <a:spLocks/>
          </p:cNvSpPr>
          <p:nvPr/>
        </p:nvSpPr>
        <p:spPr>
          <a:xfrm>
            <a:off x="1329221" y="424645"/>
            <a:ext cx="9521825" cy="13716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Jost Medium"/>
                <a:ea typeface="Jost Medium" pitchFamily="2" charset="0"/>
              </a:rPr>
              <a:t>Our Objectives</a:t>
            </a:r>
          </a:p>
        </p:txBody>
      </p:sp>
      <p:pic>
        <p:nvPicPr>
          <p:cNvPr id="2" name="Picture 1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A3D277CF-B107-06D4-EDA0-86EE13037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26" y="5809785"/>
            <a:ext cx="1849399" cy="10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550FFBC-2CF4-6D98-3CD4-A4D2BEA7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11218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01006D-DA77-F90E-84D0-AF4B8896809E}"/>
              </a:ext>
            </a:extLst>
          </p:cNvPr>
          <p:cNvSpPr txBox="1"/>
          <p:nvPr/>
        </p:nvSpPr>
        <p:spPr>
          <a:xfrm rot="-10800000" flipV="1">
            <a:off x="8729663" y="5607309"/>
            <a:ext cx="265747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i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endParaRPr lang="en-US" i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0" i="1" u="none" strike="noStrike" dirty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Developed by the OECD </a:t>
            </a:r>
            <a:r>
              <a:rPr lang="en-US" i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 </a:t>
            </a:r>
            <a:endParaRPr lang="en-US" dirty="0"/>
          </a:p>
        </p:txBody>
      </p:sp>
      <p:pic>
        <p:nvPicPr>
          <p:cNvPr id="2" name="Picture 1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93C0C059-361F-D772-53B5-E882D9805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" y="5723345"/>
            <a:ext cx="2067720" cy="11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DF54ACE-07B8-11FD-024C-A3573BF9B4DB}"/>
              </a:ext>
            </a:extLst>
          </p:cNvPr>
          <p:cNvSpPr/>
          <p:nvPr/>
        </p:nvSpPr>
        <p:spPr>
          <a:xfrm>
            <a:off x="-5940" y="1"/>
            <a:ext cx="4069080" cy="6857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eorgia" panose="02040502050405020303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BE9AC-F264-FA7B-09F2-087B9686A0D0}"/>
              </a:ext>
            </a:extLst>
          </p:cNvPr>
          <p:cNvSpPr/>
          <p:nvPr/>
        </p:nvSpPr>
        <p:spPr>
          <a:xfrm>
            <a:off x="8101601" y="2"/>
            <a:ext cx="4069080" cy="6857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eorgia" panose="02040502050405020303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CDE0B3-AB7D-397D-84E1-7886ACB23537}"/>
              </a:ext>
            </a:extLst>
          </p:cNvPr>
          <p:cNvSpPr/>
          <p:nvPr/>
        </p:nvSpPr>
        <p:spPr>
          <a:xfrm>
            <a:off x="4032521" y="-1274989"/>
            <a:ext cx="4069080" cy="100686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latin typeface="Georgia" panose="02040502050405020303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6B2DA9-3829-6FD2-3428-36BD9FEFCC8D}"/>
              </a:ext>
            </a:extLst>
          </p:cNvPr>
          <p:cNvSpPr txBox="1"/>
          <p:nvPr/>
        </p:nvSpPr>
        <p:spPr>
          <a:xfrm>
            <a:off x="147597" y="982739"/>
            <a:ext cx="4028970" cy="50629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864"/>
              </a:spcAft>
            </a:pPr>
            <a:r>
              <a:rPr lang="en-US" sz="2000" b="1" dirty="0">
                <a:latin typeface="Jost Black"/>
              </a:rPr>
              <a:t>Baseline &amp; Endline Survey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73C073-10E9-573E-DE1F-114472D5D412}"/>
              </a:ext>
            </a:extLst>
          </p:cNvPr>
          <p:cNvSpPr txBox="1"/>
          <p:nvPr/>
        </p:nvSpPr>
        <p:spPr>
          <a:xfrm>
            <a:off x="8522957" y="916297"/>
            <a:ext cx="3323148" cy="68480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864"/>
              </a:spcAft>
            </a:pPr>
            <a:r>
              <a:rPr lang="en-US" sz="2000" b="1" dirty="0">
                <a:latin typeface="Jost Black"/>
              </a:rPr>
              <a:t>In-Depth Interviews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18FB8-7C3E-EAA5-7F27-54EDCE8653DD}"/>
              </a:ext>
            </a:extLst>
          </p:cNvPr>
          <p:cNvSpPr txBox="1"/>
          <p:nvPr/>
        </p:nvSpPr>
        <p:spPr>
          <a:xfrm>
            <a:off x="4183251" y="1501210"/>
            <a:ext cx="3916697" cy="557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342900" indent="-342900">
              <a:spcAft>
                <a:spcPts val="864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Jost Medium"/>
              </a:rPr>
              <a:t>Our Lead</a:t>
            </a:r>
            <a:r>
              <a:rPr lang="en-US" sz="2000" b="0" i="0" u="none" strike="noStrike" dirty="0">
                <a:effectLst/>
                <a:latin typeface="Jost Medium"/>
              </a:rPr>
              <a:t> Evaluator attends and observes at least one full session</a:t>
            </a:r>
            <a:r>
              <a:rPr lang="en-US" sz="2000" dirty="0">
                <a:latin typeface="Jost Medium"/>
              </a:rPr>
              <a:t>. This allows for independent and neutral assessment of the process. </a:t>
            </a:r>
            <a:endParaRPr lang="en-US" sz="2000" b="0" i="0" u="none" strike="noStrike" dirty="0">
              <a:effectLst/>
              <a:latin typeface="Jost Medium"/>
            </a:endParaRPr>
          </a:p>
          <a:p>
            <a:pPr marL="342900" indent="-342900">
              <a:spcAft>
                <a:spcPts val="864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Jost Medium"/>
              </a:rPr>
              <a:t>The Lead Eva</a:t>
            </a:r>
            <a:r>
              <a:rPr lang="en-US" sz="2000" dirty="0">
                <a:latin typeface="Jost Medium"/>
              </a:rPr>
              <a:t>luator also conducts desk research prior to the assembly to gain understanding on history and the politics of the location and the context of the assembly. </a:t>
            </a:r>
          </a:p>
          <a:p>
            <a:pPr marL="342900" indent="-342900">
              <a:spcAft>
                <a:spcPts val="864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Jost Medium"/>
              </a:rPr>
              <a:t>To the extent possible, we welcome opportunities for the Lead Evaluator to attend implementer strategy meetings and briefings.</a:t>
            </a:r>
            <a:endParaRPr lang="en-US" dirty="0"/>
          </a:p>
          <a:p>
            <a:pPr marL="342900" indent="-342900">
              <a:spcAft>
                <a:spcPts val="864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Jost Medium"/>
              <a:ea typeface="Calibri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B812D-9EEC-15E7-8DD2-0B6B1DE8FEB6}"/>
              </a:ext>
            </a:extLst>
          </p:cNvPr>
          <p:cNvSpPr txBox="1"/>
          <p:nvPr/>
        </p:nvSpPr>
        <p:spPr>
          <a:xfrm>
            <a:off x="-5940" y="-1"/>
            <a:ext cx="12197940" cy="68040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Jost Medium"/>
                <a:ea typeface="Jost Medium" pitchFamily="2" charset="0"/>
              </a:rPr>
              <a:t>Our Multi-Methods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10A4E-4BB6-A573-AE01-92E8DBD9F468}"/>
              </a:ext>
            </a:extLst>
          </p:cNvPr>
          <p:cNvSpPr txBox="1"/>
          <p:nvPr/>
        </p:nvSpPr>
        <p:spPr>
          <a:xfrm>
            <a:off x="8250678" y="1538815"/>
            <a:ext cx="3812064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64"/>
              </a:spcAft>
            </a:pPr>
            <a:r>
              <a:rPr lang="en-US" sz="2000" b="0" i="0" u="none" strike="noStrike" dirty="0">
                <a:effectLst/>
                <a:latin typeface="Jost Medium"/>
              </a:rPr>
              <a:t>At the conclusion of a CA, </a:t>
            </a:r>
            <a:r>
              <a:rPr lang="en-US" sz="2000" dirty="0">
                <a:latin typeface="Jost Medium"/>
              </a:rPr>
              <a:t>we conduct between 8-12 </a:t>
            </a:r>
            <a:r>
              <a:rPr lang="en-US" sz="2000" b="0" i="0" u="none" strike="noStrike" dirty="0">
                <a:effectLst/>
                <a:latin typeface="Jost Medium"/>
              </a:rPr>
              <a:t>in-depth interviews</a:t>
            </a:r>
            <a:r>
              <a:rPr lang="en-US" sz="2000" dirty="0">
                <a:latin typeface="Jost Medium"/>
              </a:rPr>
              <a:t>.</a:t>
            </a:r>
            <a:r>
              <a:rPr lang="en-US" sz="2000" b="0" i="0" u="none" strike="noStrike" dirty="0">
                <a:effectLst/>
                <a:latin typeface="Jost Medium"/>
              </a:rPr>
              <a:t> </a:t>
            </a:r>
            <a:r>
              <a:rPr lang="en-US" sz="2000" dirty="0">
                <a:latin typeface="Jost Medium"/>
              </a:rPr>
              <a:t>These provide</a:t>
            </a:r>
            <a:r>
              <a:rPr lang="en-US" sz="2000" b="0" i="0" u="none" strike="noStrike" dirty="0">
                <a:effectLst/>
                <a:latin typeface="Jost Medium"/>
              </a:rPr>
              <a:t> </a:t>
            </a:r>
            <a:r>
              <a:rPr lang="en-US" sz="2000" dirty="0">
                <a:latin typeface="Jost Medium"/>
              </a:rPr>
              <a:t>for additional qualitative data from: </a:t>
            </a:r>
            <a:r>
              <a:rPr lang="en-US" sz="2000" b="0" i="0" u="none" strike="noStrike" dirty="0">
                <a:effectLst/>
                <a:latin typeface="Jost Medium"/>
              </a:rPr>
              <a:t> </a:t>
            </a:r>
            <a:endParaRPr lang="en-US" dirty="0">
              <a:latin typeface="Jost Medium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Aft>
                <a:spcPts val="864"/>
              </a:spcAft>
              <a:buFont typeface="Arial"/>
              <a:buChar char="•"/>
            </a:pPr>
            <a:r>
              <a:rPr lang="en-US" sz="2000" b="0" i="0" u="none" strike="noStrike" dirty="0">
                <a:effectLst/>
                <a:latin typeface="Jost Medium"/>
              </a:rPr>
              <a:t>participants, </a:t>
            </a:r>
            <a:endParaRPr lang="en-US" dirty="0">
              <a:latin typeface="Jost Medium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Aft>
                <a:spcPts val="864"/>
              </a:spcAft>
              <a:buFont typeface="Arial"/>
              <a:buChar char="•"/>
            </a:pPr>
            <a:r>
              <a:rPr lang="en-US" sz="2000" b="0" i="0" u="none" strike="noStrike" dirty="0">
                <a:effectLst/>
                <a:latin typeface="Jost Medium"/>
              </a:rPr>
              <a:t>implementers </a:t>
            </a:r>
            <a:endParaRPr lang="en-US" dirty="0">
              <a:latin typeface="Jost Medium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Aft>
                <a:spcPts val="864"/>
              </a:spcAft>
              <a:buFont typeface="Arial"/>
              <a:buChar char="•"/>
            </a:pPr>
            <a:r>
              <a:rPr lang="en-US" sz="2000" dirty="0">
                <a:latin typeface="Jost Medium"/>
              </a:rPr>
              <a:t>Facilitators; and,</a:t>
            </a:r>
            <a:r>
              <a:rPr lang="en-US" sz="2000" b="0" i="0" u="none" strike="noStrike" dirty="0">
                <a:effectLst/>
                <a:latin typeface="Jost Medium"/>
              </a:rPr>
              <a:t> </a:t>
            </a:r>
            <a:endParaRPr lang="en-US" dirty="0">
              <a:latin typeface="Jost Medium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Aft>
                <a:spcPts val="864"/>
              </a:spcAft>
              <a:buFont typeface="Arial"/>
              <a:buChar char="•"/>
            </a:pPr>
            <a:r>
              <a:rPr lang="en-US" sz="2000" b="0" i="0" u="none" strike="noStrike" dirty="0">
                <a:effectLst/>
                <a:latin typeface="Jost Medium"/>
              </a:rPr>
              <a:t>elected representatives </a:t>
            </a:r>
            <a:r>
              <a:rPr lang="en-US" sz="2000" dirty="0">
                <a:latin typeface="Jost Medium"/>
              </a:rPr>
              <a:t>and/or public manager </a:t>
            </a:r>
            <a:endParaRPr lang="en-US" dirty="0">
              <a:latin typeface="Jost Medium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79" name="Advice &amp; Observation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1490741"/>
            <a:ext cx="3859368" cy="51243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indent="0" fontAlgn="base">
              <a:spcBef>
                <a:spcPts val="0"/>
              </a:spcBef>
              <a:buNone/>
            </a:pPr>
            <a:r>
              <a:rPr lang="en-US" sz="1800" dirty="0">
                <a:latin typeface="Jost Medium"/>
              </a:rPr>
              <a:t>Surveys are designed</a:t>
            </a:r>
            <a:r>
              <a:rPr lang="en-US" sz="1800" b="0" i="0" u="none" strike="noStrike" dirty="0">
                <a:effectLst/>
                <a:latin typeface="Jost Medium"/>
              </a:rPr>
              <a:t> to </a:t>
            </a:r>
            <a:r>
              <a:rPr lang="en-US" sz="1800" dirty="0">
                <a:latin typeface="Jost Medium"/>
              </a:rPr>
              <a:t>evaluate</a:t>
            </a:r>
            <a:r>
              <a:rPr lang="en-US" sz="1800" b="0" i="0" u="none" strike="noStrike" dirty="0">
                <a:effectLst/>
                <a:latin typeface="Jost Medium"/>
              </a:rPr>
              <a:t>:</a:t>
            </a:r>
            <a:endParaRPr lang="en-US" sz="1800" dirty="0">
              <a:latin typeface="Jost Medium"/>
            </a:endParaRPr>
          </a:p>
          <a:p>
            <a:pPr indent="0">
              <a:spcBef>
                <a:spcPts val="0"/>
              </a:spcBef>
              <a:buNone/>
            </a:pPr>
            <a:endParaRPr lang="en-US" sz="1800" dirty="0">
              <a:latin typeface="Jost Medium"/>
            </a:endParaRPr>
          </a:p>
          <a:p>
            <a:pPr marL="571500" indent="-342900">
              <a:spcBef>
                <a:spcPts val="0"/>
              </a:spcBef>
              <a:buAutoNum type="romanUcPeriod"/>
            </a:pPr>
            <a:r>
              <a:rPr lang="en-US" sz="1800" dirty="0">
                <a:latin typeface="Jost Medium"/>
              </a:rPr>
              <a:t>Process</a:t>
            </a:r>
            <a:r>
              <a:rPr lang="en-US" sz="1800" b="0" i="0" u="none" strike="noStrike" dirty="0">
                <a:effectLst/>
                <a:latin typeface="Jost Medium"/>
              </a:rPr>
              <a:t> </a:t>
            </a:r>
            <a:r>
              <a:rPr lang="en-US" sz="1800" dirty="0">
                <a:latin typeface="Jost Medium"/>
              </a:rPr>
              <a:t>Design and Implementation Design (</a:t>
            </a:r>
            <a:r>
              <a:rPr lang="en-US" sz="1800" err="1">
                <a:latin typeface="Jost Medium"/>
              </a:rPr>
              <a:t>ie</a:t>
            </a:r>
            <a:r>
              <a:rPr lang="en-US" sz="1800" dirty="0">
                <a:latin typeface="Jost Medium"/>
              </a:rPr>
              <a:t>. Recruitment; Curation of evidence and learning; and Deliberation and Proposal Writing)</a:t>
            </a:r>
          </a:p>
          <a:p>
            <a:pPr indent="0">
              <a:spcBef>
                <a:spcPts val="0"/>
              </a:spcBef>
              <a:buNone/>
            </a:pPr>
            <a:endParaRPr lang="en-US" sz="1800" dirty="0">
              <a:latin typeface="Jost Medium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1800" dirty="0">
                <a:latin typeface="Jost Medium"/>
              </a:rPr>
              <a:t>II.  Changes</a:t>
            </a:r>
            <a:r>
              <a:rPr lang="en-US" sz="1800" b="0" i="0" u="none" strike="noStrike" dirty="0">
                <a:effectLst/>
                <a:latin typeface="Jost Medium"/>
              </a:rPr>
              <a:t> in </a:t>
            </a:r>
            <a:r>
              <a:rPr lang="en-US" sz="1800" dirty="0">
                <a:latin typeface="Jost Medium"/>
              </a:rPr>
              <a:t>Participant Beliefs</a:t>
            </a:r>
            <a:r>
              <a:rPr lang="en-US" sz="1800" b="0" i="0" u="none" strike="noStrike" dirty="0">
                <a:effectLst/>
                <a:latin typeface="Jost Medium"/>
              </a:rPr>
              <a:t> </a:t>
            </a:r>
            <a:r>
              <a:rPr lang="en-US" sz="1800" dirty="0">
                <a:latin typeface="Jost Medium"/>
              </a:rPr>
              <a:t>  </a:t>
            </a:r>
            <a:r>
              <a:rPr lang="en-US" sz="1800" b="0" i="0" u="none" strike="noStrike" dirty="0">
                <a:effectLst/>
                <a:latin typeface="Jost Medium"/>
              </a:rPr>
              <a:t>and </a:t>
            </a:r>
            <a:r>
              <a:rPr lang="en-US" sz="1800" dirty="0">
                <a:latin typeface="Jost Medium"/>
              </a:rPr>
              <a:t>Attitudes (</a:t>
            </a:r>
            <a:r>
              <a:rPr lang="en-US" sz="1800" dirty="0" err="1">
                <a:latin typeface="Jost Medium"/>
              </a:rPr>
              <a:t>ie</a:t>
            </a:r>
            <a:r>
              <a:rPr lang="en-US" sz="1800" dirty="0">
                <a:latin typeface="Jost Medium"/>
              </a:rPr>
              <a:t>. Activated Citizenship; Sense of Community and Belonging; Opinion Shift; Polarization) </a:t>
            </a:r>
            <a:endParaRPr lang="en-US" sz="1800" dirty="0"/>
          </a:p>
          <a:p>
            <a:pPr marL="571500" indent="-342900">
              <a:spcBef>
                <a:spcPts val="0"/>
              </a:spcBef>
              <a:buAutoNum type="romanUcPeriod"/>
            </a:pPr>
            <a:endParaRPr lang="en-US" sz="1800" dirty="0">
              <a:latin typeface="Jost Medium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1800" dirty="0">
                <a:latin typeface="Jost Medium"/>
              </a:rPr>
              <a:t>III. Government Presence, Promise, Policy Impact and Accountability</a:t>
            </a:r>
            <a:endParaRPr lang="en-US" sz="1800">
              <a:latin typeface="Jost Medium"/>
            </a:endParaRPr>
          </a:p>
          <a:p>
            <a:pPr marL="571500" indent="-342900">
              <a:spcBef>
                <a:spcPts val="0"/>
              </a:spcBef>
              <a:buAutoNum type="romanUcPeriod"/>
            </a:pPr>
            <a:endParaRPr lang="en-US" sz="1800" dirty="0">
              <a:latin typeface="Jost Medium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1800" dirty="0">
                <a:latin typeface="Jost Medium"/>
              </a:rPr>
              <a:t>IV. Trust and Future</a:t>
            </a:r>
            <a:r>
              <a:rPr lang="en-US" sz="1800" b="0" i="0" u="none" strike="noStrike" dirty="0">
                <a:effectLst/>
                <a:latin typeface="Jost Medium"/>
              </a:rPr>
              <a:t> of </a:t>
            </a:r>
            <a:r>
              <a:rPr lang="en-US" sz="1800" dirty="0">
                <a:latin typeface="Jost Medium"/>
              </a:rPr>
              <a:t>Citizens</a:t>
            </a:r>
            <a:r>
              <a:rPr lang="en-US" sz="1800" b="0" i="0" u="none" strike="noStrike" dirty="0">
                <a:effectLst/>
                <a:latin typeface="Jost Medium"/>
              </a:rPr>
              <a:t>’ Assemblies</a:t>
            </a:r>
            <a:endParaRPr lang="en-US" sz="1800" dirty="0">
              <a:latin typeface="Jost Medium"/>
            </a:endParaRPr>
          </a:p>
          <a:p>
            <a:pPr marL="342900" indent="-342900">
              <a:spcBef>
                <a:spcPts val="0"/>
              </a:spcBef>
              <a:spcAft>
                <a:spcPts val="864"/>
              </a:spcAft>
              <a:buClr>
                <a:schemeClr val="tx1"/>
              </a:buClr>
              <a:buAutoNum type="romanUcPeriod"/>
            </a:pPr>
            <a:endParaRPr lang="en-US" sz="1800" b="1" dirty="0">
              <a:latin typeface="+mn-lt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A93B1-870D-B0BD-763D-023ED6E37C4B}"/>
              </a:ext>
            </a:extLst>
          </p:cNvPr>
          <p:cNvSpPr txBox="1"/>
          <p:nvPr/>
        </p:nvSpPr>
        <p:spPr>
          <a:xfrm>
            <a:off x="3857031" y="1064394"/>
            <a:ext cx="442006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/>
              <a:t>Researcher Observations</a:t>
            </a:r>
            <a:endParaRPr lang="en-US" dirty="0"/>
          </a:p>
        </p:txBody>
      </p:sp>
      <p:pic>
        <p:nvPicPr>
          <p:cNvPr id="3" name="Picture 2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60550D35-F6CC-532D-67DC-BCCFF92A0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219" y="5811251"/>
            <a:ext cx="1884614" cy="10440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E19FC8C-E256-D0EA-DA50-29D7EB82F007}"/>
              </a:ext>
            </a:extLst>
          </p:cNvPr>
          <p:cNvSpPr/>
          <p:nvPr/>
        </p:nvSpPr>
        <p:spPr>
          <a:xfrm>
            <a:off x="0" y="1341455"/>
            <a:ext cx="12409713" cy="5516545"/>
          </a:xfrm>
          <a:prstGeom prst="rect">
            <a:avLst/>
          </a:prstGeom>
          <a:solidFill>
            <a:srgbClr val="FF98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eorgia" panose="02040502050405020303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7EDE34-5FB3-8297-7959-443A4576A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972" y="4684498"/>
            <a:ext cx="437044" cy="4370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C4A1B7-244B-C6BF-1757-66E1B9B77F48}"/>
              </a:ext>
            </a:extLst>
          </p:cNvPr>
          <p:cNvSpPr txBox="1"/>
          <p:nvPr/>
        </p:nvSpPr>
        <p:spPr>
          <a:xfrm>
            <a:off x="7330720" y="4685338"/>
            <a:ext cx="4458975" cy="1182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185737">
              <a:spcBef>
                <a:spcPts val="1296"/>
              </a:spcBef>
              <a:buSzPct val="125000"/>
              <a:defRPr sz="1800"/>
            </a:pPr>
            <a:r>
              <a:rPr lang="en-US" sz="2000" b="1" dirty="0">
                <a:latin typeface="Jost Black"/>
                <a:ea typeface="Jost Medium" pitchFamily="2" charset="0"/>
                <a:cs typeface="Calibri"/>
              </a:rPr>
              <a:t>Raw Data</a:t>
            </a:r>
          </a:p>
          <a:p>
            <a:pPr marL="342900" indent="-342900" defTabSz="185737">
              <a:spcBef>
                <a:spcPts val="1296"/>
              </a:spcBef>
              <a:buSzPct val="125000"/>
              <a:buFont typeface="Arial"/>
              <a:buChar char="•"/>
              <a:defRPr sz="1800"/>
            </a:pPr>
            <a:r>
              <a:rPr lang="en-US" sz="2000" dirty="0">
                <a:latin typeface="Jost Medium"/>
                <a:ea typeface="Jost Medium" pitchFamily="2" charset="0"/>
                <a:cs typeface="Calibri"/>
              </a:rPr>
              <a:t> Evidence collected from the surveys </a:t>
            </a:r>
          </a:p>
          <a:p>
            <a:pPr marL="342900" indent="-342900" fontAlgn="base">
              <a:buFont typeface="Arial"/>
              <a:buChar char="•"/>
            </a:pPr>
            <a:endParaRPr lang="en-US" sz="2000" b="0" i="0" u="none" strike="noStrike" dirty="0">
              <a:effectLst/>
              <a:latin typeface="Jost Medium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49ACDB-CD75-4EEC-361D-899B5FF9A2CA}"/>
              </a:ext>
            </a:extLst>
          </p:cNvPr>
          <p:cNvSpPr txBox="1"/>
          <p:nvPr/>
        </p:nvSpPr>
        <p:spPr>
          <a:xfrm>
            <a:off x="1589152" y="2567417"/>
            <a:ext cx="4290464" cy="302903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0" indent="0" defTabSz="185737">
              <a:spcBef>
                <a:spcPts val="1296"/>
              </a:spcBef>
              <a:buSzPct val="125000"/>
              <a:buNone/>
              <a:defRPr sz="1800"/>
            </a:pPr>
            <a:r>
              <a:rPr lang="en-US" sz="2000" b="1" dirty="0">
                <a:latin typeface="Jost Black"/>
                <a:ea typeface="Jost Medium" pitchFamily="2" charset="0"/>
                <a:cs typeface="Calibri"/>
              </a:rPr>
              <a:t>Case Study</a:t>
            </a:r>
          </a:p>
          <a:p>
            <a:pPr marL="0" indent="0" defTabSz="185737">
              <a:spcBef>
                <a:spcPts val="1296"/>
              </a:spcBef>
              <a:buSzPct val="125000"/>
              <a:buNone/>
              <a:defRPr sz="1800"/>
            </a:pPr>
            <a:endParaRPr lang="en-US" sz="2000" dirty="0">
              <a:latin typeface="Jost Medium"/>
              <a:ea typeface="Jost Medium" pitchFamily="2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/>
              <a:buChar char="•"/>
            </a:pPr>
            <a:r>
              <a:rPr lang="en-US" sz="2000">
                <a:latin typeface="Jost Medium"/>
              </a:rPr>
              <a:t>A published</a:t>
            </a:r>
            <a:r>
              <a:rPr lang="en-US" sz="2000" b="0" i="0" u="none" strike="noStrike">
                <a:effectLst/>
                <a:latin typeface="Jost Medium"/>
              </a:rPr>
              <a:t> case study on each </a:t>
            </a:r>
            <a:r>
              <a:rPr lang="en-US" sz="2000" b="0" i="0" u="none" strike="noStrike" dirty="0">
                <a:effectLst/>
                <a:latin typeface="Jost Medium"/>
              </a:rPr>
              <a:t>Citizens’ Assembly </a:t>
            </a:r>
            <a:r>
              <a:rPr lang="en-US" sz="2000" dirty="0">
                <a:latin typeface="Jost Medium"/>
              </a:rPr>
              <a:t>covering design and implementation decisions, impact on participants, changes in behavior and attitudes, government accountability, legitimacy of process and policy impact.</a:t>
            </a:r>
            <a:r>
              <a:rPr lang="en-US" sz="2000" dirty="0">
                <a:latin typeface="Jost Medium"/>
                <a:ea typeface="Jost Medium" pitchFamily="2" charset="0"/>
                <a:cs typeface="Calibri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E3D086-0F58-6868-9C94-25BED1014552}"/>
              </a:ext>
            </a:extLst>
          </p:cNvPr>
          <p:cNvGrpSpPr/>
          <p:nvPr/>
        </p:nvGrpSpPr>
        <p:grpSpPr>
          <a:xfrm>
            <a:off x="6798972" y="2510997"/>
            <a:ext cx="4915137" cy="1804174"/>
            <a:chOff x="6746152" y="2839843"/>
            <a:chExt cx="4915137" cy="18041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EAA879-4BAA-3F84-8873-1281F05D636F}"/>
                </a:ext>
              </a:extLst>
            </p:cNvPr>
            <p:cNvSpPr txBox="1"/>
            <p:nvPr/>
          </p:nvSpPr>
          <p:spPr>
            <a:xfrm>
              <a:off x="7277900" y="2846089"/>
              <a:ext cx="4383389" cy="179792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defTabSz="185737">
                <a:spcBef>
                  <a:spcPts val="1296"/>
                </a:spcBef>
                <a:buSzPct val="125000"/>
                <a:defRPr sz="1800"/>
              </a:pPr>
              <a:r>
                <a:rPr lang="en-US" sz="2000" b="1" dirty="0">
                  <a:latin typeface="Jost Black"/>
                  <a:ea typeface="Jost Medium" pitchFamily="2" charset="0"/>
                  <a:cs typeface="Calibri"/>
                </a:rPr>
                <a:t>Slide deck</a:t>
              </a:r>
            </a:p>
            <a:p>
              <a:pPr defTabSz="185737">
                <a:spcBef>
                  <a:spcPts val="1296"/>
                </a:spcBef>
                <a:buSzPct val="125000"/>
                <a:defRPr sz="1800"/>
              </a:pPr>
              <a:endParaRPr lang="en-US" sz="2000" dirty="0">
                <a:latin typeface="Jost Medium"/>
                <a:ea typeface="Jost Medium" pitchFamily="2" charset="0"/>
                <a:cs typeface="Calibri"/>
              </a:endParaRPr>
            </a:p>
            <a:p>
              <a:pPr marL="342900" indent="-342900" fontAlgn="base">
                <a:buFont typeface="Arial"/>
                <a:buChar char="•"/>
              </a:pPr>
              <a:r>
                <a:rPr lang="en-US" sz="2000" dirty="0">
                  <a:latin typeface="Jost Medium"/>
                </a:rPr>
                <a:t>A </a:t>
              </a:r>
              <a:r>
                <a:rPr lang="en-US" sz="2000" b="0" i="0" u="none" strike="noStrike" dirty="0">
                  <a:effectLst/>
                  <a:latin typeface="Jost Medium"/>
                </a:rPr>
                <a:t>slide deck </a:t>
              </a:r>
              <a:r>
                <a:rPr lang="en-US" sz="2000" dirty="0">
                  <a:latin typeface="Jost Medium"/>
                </a:rPr>
                <a:t>highlighting the data, the findings and the observations from </a:t>
              </a:r>
              <a:r>
                <a:rPr lang="en-US" sz="2000" b="0" i="0" u="none" strike="noStrike" dirty="0">
                  <a:effectLst/>
                  <a:latin typeface="Jost Medium"/>
                </a:rPr>
                <a:t>the </a:t>
              </a:r>
              <a:r>
                <a:rPr lang="en-US" sz="2000" dirty="0">
                  <a:latin typeface="Jost Medium"/>
                </a:rPr>
                <a:t>case study. </a:t>
              </a:r>
              <a:endParaRPr lang="en-US" sz="2000" b="0" i="0" u="none" strike="noStrike" dirty="0">
                <a:effectLst/>
                <a:latin typeface="Jost Medium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9C31C8-2FAA-4A1A-59D2-7600A2E26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6152" y="2839843"/>
              <a:ext cx="437044" cy="437044"/>
            </a:xfrm>
            <a:prstGeom prst="rect">
              <a:avLst/>
            </a:prstGeom>
          </p:spPr>
        </p:pic>
      </p:grp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4C76D82-DAAD-46CB-A9CA-60D5C47C2E45}"/>
              </a:ext>
            </a:extLst>
          </p:cNvPr>
          <p:cNvSpPr txBox="1">
            <a:spLocks/>
          </p:cNvSpPr>
          <p:nvPr/>
        </p:nvSpPr>
        <p:spPr>
          <a:xfrm>
            <a:off x="1608331" y="594795"/>
            <a:ext cx="8975337" cy="1577868"/>
          </a:xfrm>
          <a:prstGeom prst="rect">
            <a:avLst/>
          </a:prstGeom>
          <a:solidFill>
            <a:schemeClr val="tx1"/>
          </a:solidFill>
        </p:spPr>
        <p:txBody>
          <a:bodyPr lIns="91440" tIns="45720" rIns="91440" bIns="4572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a typeface="Jost Medium" pitchFamily="2" charset="0"/>
              </a:rPr>
              <a:t>Deliverables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EB901-184B-A7E9-78BB-3AECE050A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48" y="2576837"/>
            <a:ext cx="437044" cy="437044"/>
          </a:xfrm>
          <a:prstGeom prst="rect">
            <a:avLst/>
          </a:prstGeom>
        </p:spPr>
      </p:pic>
      <p:pic>
        <p:nvPicPr>
          <p:cNvPr id="2" name="Picture 1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B15BD747-A0AD-8C27-6B58-D861437B5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" y="5828370"/>
            <a:ext cx="1806033" cy="10246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BA709-A120-7B0B-D6A1-1EA44BA681AB}"/>
              </a:ext>
            </a:extLst>
          </p:cNvPr>
          <p:cNvSpPr/>
          <p:nvPr/>
        </p:nvSpPr>
        <p:spPr>
          <a:xfrm>
            <a:off x="0" y="237067"/>
            <a:ext cx="12192000" cy="7082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 dirty="0">
              <a:solidFill>
                <a:srgbClr val="666666"/>
              </a:solidFill>
              <a:latin typeface="Roboto"/>
              <a:ea typeface="Roboto"/>
              <a:cs typeface="Roboto"/>
            </a:endParaRPr>
          </a:p>
          <a:p>
            <a:pPr algn="ctr"/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83801F-C647-2315-486A-23D51990F6E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471613"/>
            <a:ext cx="8472488" cy="2146300"/>
          </a:xfrm>
          <a:solidFill>
            <a:schemeClr val="bg2"/>
          </a:solidFill>
        </p:spPr>
        <p:txBody>
          <a:bodyPr lIns="457200" rIns="457200" anchor="ctr"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66666"/>
                </a:solidFill>
                <a:latin typeface="Jost Black"/>
                <a:ea typeface="Roboto"/>
                <a:cs typeface="Roboto"/>
              </a:rPr>
              <a:t>1.CURRENT: Yukon Citizens’ Assembly on Electoral Reform </a:t>
            </a:r>
            <a:endParaRPr lang="en-US" sz="1800" b="1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666666"/>
              </a:solidFill>
              <a:latin typeface="Jost Black"/>
              <a:ea typeface="Roboto"/>
              <a:cs typeface="Roboto"/>
            </a:endParaRPr>
          </a:p>
          <a:p>
            <a:pPr marL="571500" indent="-342900" fontAlgn="base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666666"/>
                </a:solidFill>
                <a:latin typeface="Jost Medium"/>
              </a:rPr>
              <a:t>May to September 2024</a:t>
            </a:r>
          </a:p>
          <a:p>
            <a:pPr marL="571500" indent="-34290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666666"/>
                </a:solidFill>
                <a:latin typeface="Jost Medium"/>
                <a:ea typeface="Roboto"/>
                <a:cs typeface="Roboto"/>
              </a:rPr>
              <a:t>Initial Data available mid-late September</a:t>
            </a:r>
            <a:endParaRPr lang="en-US" dirty="0"/>
          </a:p>
          <a:p>
            <a:pPr marL="571500" indent="-342900">
              <a:spcBef>
                <a:spcPts val="0"/>
              </a:spcBef>
            </a:pPr>
            <a:r>
              <a:rPr lang="en-US" sz="1800" dirty="0">
                <a:solidFill>
                  <a:srgbClr val="666666"/>
                </a:solidFill>
                <a:latin typeface="Jost Medium"/>
                <a:ea typeface="Roboto"/>
                <a:cs typeface="Roboto"/>
              </a:rPr>
              <a:t>Data</a:t>
            </a:r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Jost Medium"/>
                <a:ea typeface="Roboto"/>
                <a:cs typeface="Roboto"/>
              </a:rPr>
              <a:t> analysis in progress and </a:t>
            </a:r>
            <a:r>
              <a:rPr lang="en-US" sz="1800" dirty="0">
                <a:solidFill>
                  <a:srgbClr val="666666"/>
                </a:solidFill>
                <a:latin typeface="Jost Medium"/>
                <a:ea typeface="Roboto"/>
                <a:cs typeface="Roboto"/>
              </a:rPr>
              <a:t>deliverables expected</a:t>
            </a:r>
            <a:r>
              <a:rPr lang="en-US" sz="1800" b="0" i="0" u="none" strike="noStrike" dirty="0">
                <a:solidFill>
                  <a:srgbClr val="666666"/>
                </a:solidFill>
                <a:effectLst/>
                <a:latin typeface="Jost Medium"/>
                <a:ea typeface="Roboto"/>
                <a:cs typeface="Roboto"/>
              </a:rPr>
              <a:t> to be finalized by October </a:t>
            </a:r>
            <a:r>
              <a:rPr lang="en-US" sz="1800" dirty="0">
                <a:solidFill>
                  <a:srgbClr val="666666"/>
                </a:solidFill>
                <a:latin typeface="Jost Medium"/>
                <a:ea typeface="Roboto"/>
                <a:cs typeface="Roboto"/>
              </a:rPr>
              <a:t>2024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2ACE1-C46F-7B63-3D35-7BE10E69EB94}"/>
              </a:ext>
            </a:extLst>
          </p:cNvPr>
          <p:cNvSpPr/>
          <p:nvPr/>
        </p:nvSpPr>
        <p:spPr>
          <a:xfrm>
            <a:off x="-59113" y="761627"/>
            <a:ext cx="1502902" cy="75772"/>
          </a:xfrm>
          <a:prstGeom prst="rect">
            <a:avLst/>
          </a:prstGeom>
          <a:solidFill>
            <a:srgbClr val="21223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49" hangingPunct="0"/>
            <a:endParaRPr lang="en-BE" sz="1584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E77F79B-E670-7FF8-EDB9-22616ED82658}"/>
              </a:ext>
            </a:extLst>
          </p:cNvPr>
          <p:cNvSpPr txBox="1">
            <a:spLocks/>
          </p:cNvSpPr>
          <p:nvPr/>
        </p:nvSpPr>
        <p:spPr>
          <a:xfrm>
            <a:off x="3271838" y="3619354"/>
            <a:ext cx="8920162" cy="2861488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cs typeface="Calibri"/>
              </a:rPr>
              <a:t>2024/2025: FIDE</a:t>
            </a:r>
            <a:r>
              <a:rPr lang="en-GB" sz="2000" dirty="0">
                <a:solidFill>
                  <a:schemeClr val="bg1"/>
                </a:solidFill>
                <a:effectLst/>
                <a:cs typeface="Calibri"/>
              </a:rPr>
              <a:t> NA </a:t>
            </a:r>
            <a:r>
              <a:rPr lang="en-GB" sz="2000" dirty="0">
                <a:solidFill>
                  <a:schemeClr val="bg1"/>
                </a:solidFill>
                <a:cs typeface="Calibri"/>
              </a:rPr>
              <a:t>will be working on the following Independent Evaluations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cs typeface="Calibri"/>
              </a:rPr>
              <a:t>2. Victoria &amp; Saanich Citizens’ Assembly, BC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cs typeface="Calibri"/>
              </a:rPr>
              <a:t>3. Millcreek, Utah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cs typeface="Calibri"/>
              </a:rPr>
              <a:t>4. Boulder, Colorado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cs typeface="Calibri"/>
              </a:rPr>
              <a:t>5. Ramallah, West Bank </a:t>
            </a:r>
            <a:endParaRPr lang="en-GB" sz="2000" dirty="0">
              <a:solidFill>
                <a:schemeClr val="bg1"/>
              </a:solidFill>
              <a:effectLst/>
              <a:cs typeface="Calibri"/>
            </a:endParaRPr>
          </a:p>
        </p:txBody>
      </p:sp>
      <p:pic>
        <p:nvPicPr>
          <p:cNvPr id="4" name="Picture 3" descr="A white sign with black letters&#10;&#10;Description automatically generated">
            <a:extLst>
              <a:ext uri="{FF2B5EF4-FFF2-40B4-BE49-F238E27FC236}">
                <a16:creationId xmlns:a16="http://schemas.microsoft.com/office/drawing/2014/main" id="{2EB2425A-B405-6C66-321F-840CA447C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22" y="5923467"/>
            <a:ext cx="2060024" cy="1160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87CA1-0BB7-B571-A4C3-E19CD30AB225}"/>
              </a:ext>
            </a:extLst>
          </p:cNvPr>
          <p:cNvSpPr txBox="1"/>
          <p:nvPr/>
        </p:nvSpPr>
        <p:spPr>
          <a:xfrm>
            <a:off x="1793854" y="445570"/>
            <a:ext cx="1004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+mj-lt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54001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DE">
      <a:dk1>
        <a:srgbClr val="212237"/>
      </a:dk1>
      <a:lt1>
        <a:sysClr val="window" lastClr="FFFFFF"/>
      </a:lt1>
      <a:dk2>
        <a:srgbClr val="212237"/>
      </a:dk2>
      <a:lt2>
        <a:srgbClr val="FFFFDB"/>
      </a:lt2>
      <a:accent1>
        <a:srgbClr val="005A46"/>
      </a:accent1>
      <a:accent2>
        <a:srgbClr val="FF4C49"/>
      </a:accent2>
      <a:accent3>
        <a:srgbClr val="80CEF6"/>
      </a:accent3>
      <a:accent4>
        <a:srgbClr val="FFFF87"/>
      </a:accent4>
      <a:accent5>
        <a:srgbClr val="C6E9FB"/>
      </a:accent5>
      <a:accent6>
        <a:srgbClr val="FFFFDB"/>
      </a:accent6>
      <a:hlink>
        <a:srgbClr val="80CEF6"/>
      </a:hlink>
      <a:folHlink>
        <a:srgbClr val="954F72"/>
      </a:folHlink>
    </a:clrScheme>
    <a:fontScheme name="FIDE">
      <a:majorFont>
        <a:latin typeface="Jost SemiBold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15FA2E877B54E864C321E23C09EBB" ma:contentTypeVersion="19" ma:contentTypeDescription="Create a new document." ma:contentTypeScope="" ma:versionID="dfaf896fe36b54eb19634ed6ee8a400d">
  <xsd:schema xmlns:xsd="http://www.w3.org/2001/XMLSchema" xmlns:xs="http://www.w3.org/2001/XMLSchema" xmlns:p="http://schemas.microsoft.com/office/2006/metadata/properties" xmlns:ns2="24ccbeaa-9b41-485f-bb0e-731f4dba7845" xmlns:ns3="480d4893-5e19-4276-a4fe-a6f9788ca4fd" targetNamespace="http://schemas.microsoft.com/office/2006/metadata/properties" ma:root="true" ma:fieldsID="245e19cb7b39d81b95517e835dabab07" ns2:_="" ns3:_="">
    <xsd:import namespace="24ccbeaa-9b41-485f-bb0e-731f4dba7845"/>
    <xsd:import namespace="480d4893-5e19-4276-a4fe-a6f9788ca4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cbeaa-9b41-485f-bb0e-731f4dba7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85140ba-4c9a-4abe-9ba4-a776fa24d9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d4893-5e19-4276-a4fe-a6f9788ca4f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95a9f74-4a63-420b-a765-dfcbece619b5}" ma:internalName="TaxCatchAll" ma:showField="CatchAllData" ma:web="480d4893-5e19-4276-a4fe-a6f9788ca4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0d4893-5e19-4276-a4fe-a6f9788ca4fd" xsi:nil="true"/>
    <lcf76f155ced4ddcb4097134ff3c332f xmlns="24ccbeaa-9b41-485f-bb0e-731f4dba7845">
      <Terms xmlns="http://schemas.microsoft.com/office/infopath/2007/PartnerControls"/>
    </lcf76f155ced4ddcb4097134ff3c332f>
    <SharedWithUsers xmlns="480d4893-5e19-4276-a4fe-a6f9788ca4fd">
      <UserInfo>
        <DisplayName>Miguel  González Vaz</DisplayName>
        <AccountId>151</AccountId>
        <AccountType/>
      </UserInfo>
      <UserInfo>
        <DisplayName>Marjan Ehsassi</DisplayName>
        <AccountId>1179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3FFD6-FFFE-456B-89AB-613BFF37B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cbeaa-9b41-485f-bb0e-731f4dba7845"/>
    <ds:schemaRef ds:uri="480d4893-5e19-4276-a4fe-a6f9788ca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1DE34-162B-45C6-8770-AA2EBF1216F6}">
  <ds:schemaRefs>
    <ds:schemaRef ds:uri="480d4893-5e19-4276-a4fe-a6f9788ca4fd"/>
    <ds:schemaRef ds:uri="http://schemas.microsoft.com/office/2006/documentManagement/types"/>
    <ds:schemaRef ds:uri="24ccbeaa-9b41-485f-bb0e-731f4dba7845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A9FD09-A510-4D67-B9A4-5A47EB2E3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5415</TotalTime>
  <Words>1435</Words>
  <Application>Microsoft Macintosh PowerPoint</Application>
  <PresentationFormat>Widescreen</PresentationFormat>
  <Paragraphs>136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Georgia</vt:lpstr>
      <vt:lpstr>Helvetica Neue Medium</vt:lpstr>
      <vt:lpstr>Jost Black</vt:lpstr>
      <vt:lpstr>Jost Light</vt:lpstr>
      <vt:lpstr>Jost Medium</vt:lpstr>
      <vt:lpstr>Roboto</vt:lpstr>
      <vt:lpstr>Office Theme</vt:lpstr>
      <vt:lpstr>PowerPoint Presentation</vt:lpstr>
      <vt:lpstr>FEDERATION FOR INNOVATION IN DEMOCRACY  – NORTH AMERICA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1  FIDE - North America’s Independent Evaluation of the Yukon Citizens’ Assembly on Electoral Reform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Miguel  González Vaz</dc:creator>
  <cp:lastModifiedBy>Marjan Ehsassi</cp:lastModifiedBy>
  <cp:revision>608</cp:revision>
  <cp:lastPrinted>2024-10-14T15:51:16Z</cp:lastPrinted>
  <dcterms:created xsi:type="dcterms:W3CDTF">2023-04-25T17:52:29Z</dcterms:created>
  <dcterms:modified xsi:type="dcterms:W3CDTF">2024-10-14T15:51:21Z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0x0101005FF15FA2E877B54E864C321E23C09EBB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{"FileActivityType":"9","FileActivityTimeStamp":"2024-09-16T23:19:28.073Z","FileActivityUsersOnPage":[{"DisplayName":"Mary Hurner","Id":"mary@fidemocracy.org"},{"DisplayName":"Marjan Ehsassi","Id":"marjan@fidemocracy.org"}],"FileActivityNavigationId":null}</vt:lpwstr>
  </property>
  <property fmtid="{D5CDD505-2E9C-101B-9397-08002B2CF9AE}" pid="9" name="TriggerFlowInfo">
    <vt:lpwstr/>
  </property>
</Properties>
</file>