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 id="2147483677" r:id="rId5"/>
  </p:sldMasterIdLst>
  <p:notesMasterIdLst>
    <p:notesMasterId r:id="rId39"/>
  </p:notesMasterIdLst>
  <p:sldIdLst>
    <p:sldId id="256" r:id="rId6"/>
    <p:sldId id="257" r:id="rId7"/>
    <p:sldId id="307" r:id="rId8"/>
    <p:sldId id="258" r:id="rId9"/>
    <p:sldId id="260" r:id="rId10"/>
    <p:sldId id="261" r:id="rId11"/>
    <p:sldId id="262" r:id="rId12"/>
    <p:sldId id="264" r:id="rId13"/>
    <p:sldId id="266" r:id="rId14"/>
    <p:sldId id="267" r:id="rId15"/>
    <p:sldId id="269" r:id="rId16"/>
    <p:sldId id="274" r:id="rId17"/>
    <p:sldId id="275" r:id="rId18"/>
    <p:sldId id="276" r:id="rId19"/>
    <p:sldId id="277" r:id="rId20"/>
    <p:sldId id="278" r:id="rId21"/>
    <p:sldId id="279" r:id="rId22"/>
    <p:sldId id="280" r:id="rId23"/>
    <p:sldId id="281" r:id="rId24"/>
    <p:sldId id="282" r:id="rId25"/>
    <p:sldId id="283" r:id="rId26"/>
    <p:sldId id="287" r:id="rId27"/>
    <p:sldId id="288" r:id="rId28"/>
    <p:sldId id="289" r:id="rId29"/>
    <p:sldId id="290" r:id="rId30"/>
    <p:sldId id="291" r:id="rId31"/>
    <p:sldId id="292" r:id="rId32"/>
    <p:sldId id="293" r:id="rId33"/>
    <p:sldId id="294" r:id="rId34"/>
    <p:sldId id="296" r:id="rId35"/>
    <p:sldId id="297" r:id="rId36"/>
    <p:sldId id="302" r:id="rId37"/>
    <p:sldId id="303" r:id="rId38"/>
  </p:sldIdLst>
  <p:sldSz cx="9144000" cy="5143500" type="screen16x9"/>
  <p:notesSz cx="6858000" cy="9144000"/>
  <p:embeddedFontLst>
    <p:embeddedFont>
      <p:font typeface="Lora" panose="020B0604020202020204" charset="0"/>
      <p:regular r:id="rId40"/>
      <p:bold r:id="rId41"/>
      <p:italic r:id="rId42"/>
      <p:boldItalic r:id="rId43"/>
    </p:embeddedFont>
    <p:embeddedFont>
      <p:font typeface="Merriweather" panose="020B0604020202020204" charset="0"/>
      <p:regular r:id="rId44"/>
      <p:bold r:id="rId45"/>
      <p:italic r:id="rId46"/>
      <p:boldItalic r:id="rId47"/>
    </p:embeddedFont>
    <p:embeddedFont>
      <p:font typeface="Merriweather Light" panose="020B0604020202020204" charset="0"/>
      <p:regular r:id="rId48"/>
      <p:bold r:id="rId49"/>
      <p:italic r:id="rId50"/>
      <p:boldItalic r:id="rId51"/>
    </p:embeddedFont>
    <p:embeddedFont>
      <p:font typeface="Proxima Nova" panose="020B0604020202020204" charset="0"/>
      <p:regular r:id="rId52"/>
      <p:bold r:id="rId53"/>
      <p:italic r:id="rId54"/>
      <p:boldItalic r:id="rId55"/>
    </p:embeddedFont>
    <p:embeddedFont>
      <p:font typeface="Quattrocento Sans" panose="020B0604020202020204" charset="0"/>
      <p:regular r:id="rId56"/>
      <p:bold r:id="rId57"/>
      <p:italic r:id="rId58"/>
      <p:boldItalic r:id="rId59"/>
    </p:embeddedFont>
    <p:embeddedFont>
      <p:font typeface="Roboto Condensed" panose="020B0604020202020204" charset="0"/>
      <p:regular r:id="rId60"/>
      <p:bold r:id="rId61"/>
      <p:italic r:id="rId62"/>
      <p:boldItalic r:id="rId63"/>
    </p:embeddedFont>
    <p:embeddedFont>
      <p:font typeface="Roboto Light" panose="020B0604020202020204"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
      <p:font typeface="Source Sans Pro Light" panose="020B0403030403020204" pitchFamily="34" charset="0"/>
      <p:regular r:id="rId72"/>
      <p:bold r:id="rId73"/>
      <p:italic r:id="rId74"/>
      <p:boldItalic r:id="rId75"/>
    </p:embeddedFont>
    <p:embeddedFont>
      <p:font typeface="Source Sans Pro SemiBold" panose="020B0603030403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font" Target="fonts/font37.fntdata"/><Relationship Id="rId7" Type="http://schemas.openxmlformats.org/officeDocument/2006/relationships/slide" Target="slides/slide2.xml"/><Relationship Id="rId71" Type="http://schemas.openxmlformats.org/officeDocument/2006/relationships/font" Target="fonts/font32.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Master" Target="slideMasters/slideMaster2.xml"/><Relationship Id="rId61" Type="http://schemas.openxmlformats.org/officeDocument/2006/relationships/font" Target="fonts/font22.fntdata"/><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3.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478bf74d_0_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Google Shape;132;g37478bf74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815efc738_16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Google Shape;207;g3815efc738_16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81483d3a7_0_8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Google Shape;219;g381483d3a7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81483d3a7_0_8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Google Shape;255;g381483d3a7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i="1">
                <a:solidFill>
                  <a:srgbClr val="999999"/>
                </a:solidFill>
              </a:rPr>
              <a:t>Pg. Activities- 10 of toolkit</a:t>
            </a:r>
            <a:endParaRPr sz="1400" i="1">
              <a:solidFill>
                <a:srgbClr val="999999"/>
              </a:solidFill>
            </a:endParaRPr>
          </a:p>
          <a:p>
            <a:pPr marL="457200" lvl="0" indent="0" rtl="0">
              <a:lnSpc>
                <a:spcPct val="115000"/>
              </a:lnSpc>
              <a:spcBef>
                <a:spcPts val="0"/>
              </a:spcBef>
              <a:spcAft>
                <a:spcPts val="0"/>
              </a:spcAft>
              <a:buNone/>
            </a:pPr>
            <a:endParaRPr sz="1400" b="1">
              <a:solidFill>
                <a:srgbClr val="00528C"/>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81483d3a7_0_8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Google Shape;262;g381483d3a7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r>
              <a:rPr lang="en" sz="1400" b="1">
                <a:solidFill>
                  <a:srgbClr val="00528C"/>
                </a:solidFill>
              </a:rPr>
              <a:t>Pick up all your stickys and go to the assigned wall area. Read your stickys outloud to the group as you post them up, one person at a time</a:t>
            </a:r>
            <a:endParaRPr sz="1400" b="1">
              <a:solidFill>
                <a:srgbClr val="00528C"/>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74a6b37ea_0_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Google Shape;269;g374a6b37e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endParaRPr b="1">
              <a:solidFill>
                <a:srgbClr val="00528C"/>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81483d3a7_0_3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Google Shape;275;g381483d3a7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81483d3a7_0_30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Google Shape;281;g381483d3a7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815efc738_16_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Google Shape;287;g3815efc738_16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endParaRPr b="1">
              <a:solidFill>
                <a:srgbClr val="00528C"/>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81483d3a7_0_9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Google Shape;293;g381483d3a7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2"/>
                </a:solidFill>
              </a:rPr>
              <a:t>You can put all your 3 vote on one sticky or separate stickys, as long as you use your 3 votes! Draw a circle (dot) on the top 3 ideas. (individual exercise, no groupthink!) Select which solution to work with</a:t>
            </a:r>
            <a:r>
              <a:rPr lang="en" sz="1400">
                <a:solidFill>
                  <a:schemeClr val="dk1"/>
                </a:solidFill>
              </a:rPr>
              <a:t> </a:t>
            </a:r>
            <a:endParaRPr sz="1400">
              <a:solidFill>
                <a:schemeClr val="dk1"/>
              </a:solidFill>
            </a:endParaRPr>
          </a:p>
          <a:p>
            <a:pPr marL="457200" lvl="0" indent="0" rtl="0">
              <a:lnSpc>
                <a:spcPct val="115000"/>
              </a:lnSpc>
              <a:spcBef>
                <a:spcPts val="75"/>
              </a:spcBef>
              <a:spcAft>
                <a:spcPts val="0"/>
              </a:spcAft>
              <a:buNone/>
            </a:pPr>
            <a:endParaRPr sz="1400" b="1">
              <a:solidFill>
                <a:srgbClr val="00528C"/>
              </a:solidFill>
            </a:endParaRPr>
          </a:p>
          <a:p>
            <a:pPr marL="457200" lvl="0" indent="0" rtl="0">
              <a:lnSpc>
                <a:spcPct val="115000"/>
              </a:lnSpc>
              <a:spcBef>
                <a:spcPts val="0"/>
              </a:spcBef>
              <a:spcAft>
                <a:spcPts val="0"/>
              </a:spcAft>
              <a:buNone/>
            </a:pPr>
            <a:endParaRPr sz="1400" b="1">
              <a:solidFill>
                <a:srgbClr val="00528C"/>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81483d3a7_0_99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Google Shape;299;g381483d3a7_0_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endParaRPr b="1">
              <a:solidFill>
                <a:srgbClr val="00528C"/>
              </a:solidFill>
            </a:endParaRPr>
          </a:p>
          <a:p>
            <a:pPr marL="457200" lvl="0" indent="0" rtl="0">
              <a:lnSpc>
                <a:spcPct val="115000"/>
              </a:lnSpc>
              <a:spcBef>
                <a:spcPts val="0"/>
              </a:spcBef>
              <a:spcAft>
                <a:spcPts val="0"/>
              </a:spcAft>
              <a:buNone/>
            </a:pPr>
            <a:endParaRPr b="1">
              <a:solidFill>
                <a:srgbClr val="00528C"/>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8dd3912a8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Google Shape;137;g38dd3912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74b1de2b3_0_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Google Shape;304;g374b1de2b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74a6b37ea_0_7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Google Shape;310;g374a6b37e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81483d3a7_0_105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Google Shape;349;g381483d3a7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endParaRPr b="1">
              <a:solidFill>
                <a:srgbClr val="00528C"/>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81483d3a7_0_11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Google Shape;354;g381483d3a7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bbd6b0869_6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Google Shape;362;g3bbd6b0869_6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bbd6b0869_6_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Google Shape;367;g3bbd6b0869_6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81483d3a7_0_113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Google Shape;372;g381483d3a7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81483d3a7_0_12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Google Shape;378;g381483d3a7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b="1">
                <a:solidFill>
                  <a:srgbClr val="00528C"/>
                </a:solidFill>
              </a:rPr>
              <a:t>Describe your persona/user, what you are trying to communicate to that persona and your concept or idea...</a:t>
            </a:r>
            <a:endParaRPr b="1">
              <a:solidFill>
                <a:srgbClr val="00528C"/>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815efc738_16_1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Google Shape;384;g3815efc738_16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endParaRPr b="1">
              <a:solidFill>
                <a:srgbClr val="00528C"/>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815efc738_16_17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Google Shape;390;g3815efc738_16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152400"/>
            <a:ext cx="6229350" cy="3505200"/>
          </a:xfrm>
        </p:spPr>
      </p:sp>
      <p:sp>
        <p:nvSpPr>
          <p:cNvPr id="3" name="Notes Placeholder 2"/>
          <p:cNvSpPr>
            <a:spLocks noGrp="1"/>
          </p:cNvSpPr>
          <p:nvPr>
            <p:ph type="body" idx="1"/>
          </p:nvPr>
        </p:nvSpPr>
        <p:spPr>
          <a:xfrm>
            <a:off x="304800" y="3657600"/>
            <a:ext cx="6400800" cy="7987858"/>
          </a:xfrm>
        </p:spPr>
        <p:txBody>
          <a:bodyPr/>
          <a:lstStyle/>
          <a:p>
            <a:r>
              <a:rPr lang="en-US" sz="1000" kern="1200" dirty="0">
                <a:solidFill>
                  <a:schemeClr val="tx1"/>
                </a:solidFill>
                <a:effectLst/>
              </a:rPr>
              <a:t>Regardless of modern day societal challenges, our goal does not change: </a:t>
            </a:r>
          </a:p>
          <a:p>
            <a:r>
              <a:rPr lang="en-US" sz="1000" b="1" kern="1200" dirty="0">
                <a:solidFill>
                  <a:schemeClr val="tx1"/>
                </a:solidFill>
                <a:effectLst/>
              </a:rPr>
              <a:t>To count everyone once, only once, and in the right place. </a:t>
            </a:r>
            <a:r>
              <a:rPr lang="en-US" sz="1000" kern="1200" dirty="0">
                <a:solidFill>
                  <a:schemeClr val="tx1"/>
                </a:solidFill>
                <a:effectLst/>
              </a:rPr>
              <a:t>At its simplest, this is what the decennial census is all about. The</a:t>
            </a:r>
            <a:r>
              <a:rPr lang="en-US" sz="1000" kern="1200" baseline="0" dirty="0">
                <a:solidFill>
                  <a:schemeClr val="tx1"/>
                </a:solidFill>
                <a:effectLst/>
              </a:rPr>
              <a:t> decennial census is the largest peacetime mobilization this country undertakes. It is an incredible amount of work and our census experts divide the entire process into 35 separate operations each with its own process and team.  I like to think of it in five high-level steps.</a:t>
            </a:r>
            <a:endParaRPr lang="en-US" sz="1000" kern="1200" dirty="0">
              <a:solidFill>
                <a:schemeClr val="tx1"/>
              </a:solidFill>
              <a:effectLst/>
            </a:endParaRPr>
          </a:p>
          <a:p>
            <a:endParaRPr lang="en-US" sz="1000" i="1" kern="1200" dirty="0">
              <a:solidFill>
                <a:schemeClr val="tx1"/>
              </a:solidFill>
              <a:effectLst/>
            </a:endParaRPr>
          </a:p>
          <a:p>
            <a:r>
              <a:rPr lang="en-US" sz="1000" i="1" kern="1200" dirty="0">
                <a:solidFill>
                  <a:schemeClr val="tx1"/>
                </a:solidFill>
                <a:effectLst/>
              </a:rPr>
              <a:t>**************ANIMATED SLIDE: PLEASE CLICK BEFORE EACH BOLD HEADING*************</a:t>
            </a:r>
            <a:endParaRPr lang="en-US" sz="1000" kern="1200" dirty="0">
              <a:solidFill>
                <a:schemeClr val="tx1"/>
              </a:solidFill>
              <a:effectLst/>
            </a:endParaRPr>
          </a:p>
          <a:p>
            <a:r>
              <a:rPr lang="en-US" sz="1000" kern="1200" dirty="0">
                <a:solidFill>
                  <a:schemeClr val="tx1"/>
                </a:solidFill>
                <a:effectLst/>
              </a:rPr>
              <a:t> </a:t>
            </a:r>
          </a:p>
          <a:p>
            <a:r>
              <a:rPr lang="en-US" sz="1000" b="1" kern="1200" dirty="0">
                <a:solidFill>
                  <a:schemeClr val="tx1"/>
                </a:solidFill>
                <a:effectLst/>
              </a:rPr>
              <a:t>ESTABLISH WHERE TO COUNT </a:t>
            </a:r>
            <a:endParaRPr lang="en-US" sz="1000" kern="1200" dirty="0">
              <a:solidFill>
                <a:schemeClr val="tx1"/>
              </a:solidFill>
              <a:effectLst/>
            </a:endParaRPr>
          </a:p>
          <a:p>
            <a:r>
              <a:rPr lang="en-US" sz="1000" kern="1200" dirty="0">
                <a:solidFill>
                  <a:schemeClr val="tx1"/>
                </a:solidFill>
                <a:effectLst/>
              </a:rPr>
              <a:t>First, we identify all addresses where people could live by conducting a 100-percent review and update of the Nation’s addresses.</a:t>
            </a:r>
            <a:r>
              <a:rPr lang="en-US" sz="1000" kern="1200" baseline="0" dirty="0">
                <a:solidFill>
                  <a:schemeClr val="tx1"/>
                </a:solidFill>
                <a:effectLst/>
              </a:rPr>
              <a:t>  Legislative, school and voting districts can only be established if we know WHERE each piece of the overall population count resides</a:t>
            </a:r>
            <a:r>
              <a:rPr lang="en-US" sz="1000" kern="1200" dirty="0">
                <a:solidFill>
                  <a:schemeClr val="tx1"/>
                </a:solidFill>
                <a:effectLst/>
              </a:rPr>
              <a:t>.  Having a complete</a:t>
            </a:r>
            <a:r>
              <a:rPr lang="en-US" sz="1000" kern="1200" baseline="0" dirty="0">
                <a:solidFill>
                  <a:schemeClr val="tx1"/>
                </a:solidFill>
                <a:effectLst/>
              </a:rPr>
              <a:t> address list that </a:t>
            </a:r>
            <a:r>
              <a:rPr lang="en-US" sz="1000" kern="1200" dirty="0">
                <a:solidFill>
                  <a:schemeClr val="tx1"/>
                </a:solidFill>
                <a:effectLst/>
              </a:rPr>
              <a:t>covers the entire country</a:t>
            </a:r>
            <a:r>
              <a:rPr lang="en-US" sz="1000" kern="1200" baseline="0" dirty="0">
                <a:solidFill>
                  <a:schemeClr val="tx1"/>
                </a:solidFill>
                <a:effectLst/>
              </a:rPr>
              <a:t> allows us</a:t>
            </a:r>
            <a:r>
              <a:rPr lang="en-US" sz="1000" kern="1200" dirty="0">
                <a:solidFill>
                  <a:schemeClr val="tx1"/>
                </a:solidFill>
                <a:effectLst/>
              </a:rPr>
              <a:t> to contact every household so that they can respond to the census.   It’s also how we know who hasn’t responded so that we can reach them by other means, like knocking on their door.</a:t>
            </a:r>
          </a:p>
          <a:p>
            <a:r>
              <a:rPr lang="en-US" sz="1000" b="1" kern="1200" dirty="0">
                <a:solidFill>
                  <a:schemeClr val="tx1"/>
                </a:solidFill>
                <a:effectLst/>
              </a:rPr>
              <a:t> </a:t>
            </a:r>
            <a:endParaRPr lang="en-US" sz="1000" kern="1200" dirty="0">
              <a:solidFill>
                <a:schemeClr val="tx1"/>
              </a:solidFill>
              <a:effectLst/>
            </a:endParaRPr>
          </a:p>
          <a:p>
            <a:r>
              <a:rPr lang="en-US" sz="1000" b="1" kern="1200" dirty="0">
                <a:solidFill>
                  <a:schemeClr val="tx1"/>
                </a:solidFill>
                <a:effectLst/>
              </a:rPr>
              <a:t>MOTIVATE PEOPLE TO RESPOND </a:t>
            </a:r>
            <a:endParaRPr lang="en-US" sz="1000" kern="1200" dirty="0">
              <a:solidFill>
                <a:schemeClr val="tx1"/>
              </a:solidFill>
              <a:effectLst/>
            </a:endParaRPr>
          </a:p>
          <a:p>
            <a:r>
              <a:rPr lang="en-US" sz="1000" kern="1200" dirty="0">
                <a:solidFill>
                  <a:schemeClr val="tx1"/>
                </a:solidFill>
                <a:effectLst/>
              </a:rPr>
              <a:t>We will conduct a nationwide communications and partnership campaign by working with the trusted</a:t>
            </a:r>
            <a:r>
              <a:rPr lang="en-US" sz="1000" kern="1200" baseline="0" dirty="0">
                <a:solidFill>
                  <a:schemeClr val="tx1"/>
                </a:solidFill>
                <a:effectLst/>
              </a:rPr>
              <a:t> voices</a:t>
            </a:r>
            <a:r>
              <a:rPr lang="en-US" sz="1000" kern="1200" dirty="0">
                <a:solidFill>
                  <a:schemeClr val="tx1"/>
                </a:solidFill>
                <a:effectLst/>
              </a:rPr>
              <a:t> in local communities to increase participation and ultimately increase self-response. We will maximize outreach using TV, radio, newspapers, billboards,</a:t>
            </a:r>
            <a:r>
              <a:rPr lang="en-US" sz="1000" kern="1200" baseline="0" dirty="0">
                <a:solidFill>
                  <a:schemeClr val="tx1"/>
                </a:solidFill>
                <a:effectLst/>
              </a:rPr>
              <a:t> email and social media. We will make sure our advertising reaches everyone by tailoring messages to different audiences and using the right platform – TV, radio, social media – to reach each audience. </a:t>
            </a:r>
          </a:p>
          <a:p>
            <a:r>
              <a:rPr lang="en-US" sz="1000" kern="1200" dirty="0">
                <a:solidFill>
                  <a:schemeClr val="tx1"/>
                </a:solidFill>
                <a:effectLst/>
              </a:rPr>
              <a:t> </a:t>
            </a:r>
          </a:p>
          <a:p>
            <a:r>
              <a:rPr lang="en-US" sz="1000" b="1" kern="1200" dirty="0">
                <a:solidFill>
                  <a:schemeClr val="tx1"/>
                </a:solidFill>
                <a:effectLst/>
              </a:rPr>
              <a:t>COUNT THE POPULATION PRIMARILY THROUGH SELF-RESPONSE </a:t>
            </a:r>
            <a:endParaRPr lang="en-US" sz="1000" kern="1200" dirty="0">
              <a:solidFill>
                <a:schemeClr val="tx1"/>
              </a:solidFill>
              <a:effectLst/>
            </a:endParaRPr>
          </a:p>
          <a:p>
            <a:r>
              <a:rPr lang="en-US" sz="1000" kern="1200" dirty="0">
                <a:solidFill>
                  <a:schemeClr val="tx1"/>
                </a:solidFill>
                <a:effectLst/>
              </a:rPr>
              <a:t>The 2020 Census will offer multiple ways to respond. Previous censuses asked the public to respond by mail. We’re making it quick, safe and</a:t>
            </a:r>
            <a:r>
              <a:rPr lang="en-US" sz="1000" kern="1200" baseline="0" dirty="0">
                <a:solidFill>
                  <a:schemeClr val="tx1"/>
                </a:solidFill>
                <a:effectLst/>
              </a:rPr>
              <a:t> easy </a:t>
            </a:r>
            <a:r>
              <a:rPr lang="en-US" sz="1000" kern="1200" dirty="0">
                <a:solidFill>
                  <a:schemeClr val="tx1"/>
                </a:solidFill>
                <a:effectLst/>
              </a:rPr>
              <a:t>for people to respond from anywhere, at any time, by using the internet, phone, or</a:t>
            </a:r>
            <a:r>
              <a:rPr lang="en-US" sz="1000" kern="1200" baseline="0" dirty="0">
                <a:solidFill>
                  <a:schemeClr val="tx1"/>
                </a:solidFill>
                <a:effectLst/>
              </a:rPr>
              <a:t> by mailing in a questionnaire. </a:t>
            </a:r>
            <a:r>
              <a:rPr lang="en-US" sz="1000" kern="1200" dirty="0">
                <a:solidFill>
                  <a:schemeClr val="tx1"/>
                </a:solidFill>
                <a:effectLst/>
              </a:rPr>
              <a:t>To make it easy</a:t>
            </a:r>
            <a:r>
              <a:rPr lang="en-US" sz="1000" kern="1200" baseline="0" dirty="0">
                <a:solidFill>
                  <a:schemeClr val="tx1"/>
                </a:solidFill>
                <a:effectLst/>
              </a:rPr>
              <a:t> to respond through any of those options, we will accept responses without the unique Census ID that comes on your letter or postcard that we mail to you.  A</a:t>
            </a:r>
            <a:r>
              <a:rPr lang="en-US" sz="1000" kern="1200" dirty="0">
                <a:solidFill>
                  <a:schemeClr val="tx1"/>
                </a:solidFill>
                <a:effectLst/>
              </a:rPr>
              <a:t>s always, we’ll collect data from </a:t>
            </a:r>
            <a:r>
              <a:rPr lang="en-US" sz="1000" i="1" kern="1200" dirty="0">
                <a:solidFill>
                  <a:schemeClr val="tx1"/>
                </a:solidFill>
                <a:effectLst/>
              </a:rPr>
              <a:t>all</a:t>
            </a:r>
            <a:r>
              <a:rPr lang="en-US" sz="1000" kern="1200" dirty="0">
                <a:solidFill>
                  <a:schemeClr val="tx1"/>
                </a:solidFill>
                <a:effectLst/>
              </a:rPr>
              <a:t> households, including group and unique living arrangements. </a:t>
            </a:r>
          </a:p>
          <a:p>
            <a:r>
              <a:rPr lang="en-US" sz="1000" b="1" kern="1200" dirty="0">
                <a:solidFill>
                  <a:schemeClr val="tx1"/>
                </a:solidFill>
                <a:effectLst/>
              </a:rPr>
              <a:t> </a:t>
            </a:r>
            <a:endParaRPr lang="en-US" sz="1000" kern="1200" dirty="0">
              <a:solidFill>
                <a:schemeClr val="tx1"/>
              </a:solidFill>
              <a:effectLst/>
            </a:endParaRPr>
          </a:p>
          <a:p>
            <a:r>
              <a:rPr lang="en-US" sz="1000" b="1" kern="1200" dirty="0">
                <a:solidFill>
                  <a:schemeClr val="tx1"/>
                </a:solidFill>
                <a:effectLst/>
              </a:rPr>
              <a:t>CONDUCT IN-PERSON FOLLOW-UP FOR THOSE WHO DO NOT INITIALLY RESPOND </a:t>
            </a:r>
            <a:endParaRPr lang="en-US" sz="1000" kern="1200" dirty="0">
              <a:solidFill>
                <a:schemeClr val="tx1"/>
              </a:solidFill>
              <a:effectLst/>
            </a:endParaRPr>
          </a:p>
          <a:p>
            <a:r>
              <a:rPr lang="en-US" sz="1000" kern="1200" dirty="0">
                <a:solidFill>
                  <a:schemeClr val="tx1"/>
                </a:solidFill>
                <a:effectLst/>
              </a:rPr>
              <a:t>We recognize that in spite of making it easy for people to respond there will always be a portion of the population that does not respond.</a:t>
            </a:r>
            <a:r>
              <a:rPr lang="en-US" sz="1000" kern="1200" baseline="0" dirty="0">
                <a:solidFill>
                  <a:schemeClr val="tx1"/>
                </a:solidFill>
                <a:effectLst/>
              </a:rPr>
              <a:t>  But, our goal is to count everyone. So, if a household doesn’t respond on its own, we send census takers to knock on their doors and collect their information.  We call this nonresponse </a:t>
            </a:r>
            <a:r>
              <a:rPr lang="en-US" sz="1000" kern="1200" baseline="0" dirty="0" err="1">
                <a:solidFill>
                  <a:schemeClr val="tx1"/>
                </a:solidFill>
                <a:effectLst/>
              </a:rPr>
              <a:t>followup</a:t>
            </a:r>
            <a:r>
              <a:rPr lang="en-US" sz="1000" kern="1200" baseline="0" dirty="0">
                <a:solidFill>
                  <a:schemeClr val="tx1"/>
                </a:solidFill>
                <a:effectLst/>
              </a:rPr>
              <a:t>.</a:t>
            </a:r>
          </a:p>
          <a:p>
            <a:endParaRPr lang="en-US" sz="1000" kern="1200" dirty="0">
              <a:solidFill>
                <a:schemeClr val="tx1"/>
              </a:solidFill>
              <a:effectLst/>
            </a:endParaRPr>
          </a:p>
          <a:p>
            <a:r>
              <a:rPr lang="en-US" sz="1000" kern="1200" dirty="0">
                <a:solidFill>
                  <a:schemeClr val="tx1"/>
                </a:solidFill>
                <a:effectLst/>
              </a:rPr>
              <a:t>We will</a:t>
            </a:r>
            <a:r>
              <a:rPr lang="en-US" sz="1000" kern="1200" baseline="0" dirty="0">
                <a:solidFill>
                  <a:schemeClr val="tx1"/>
                </a:solidFill>
                <a:effectLst/>
              </a:rPr>
              <a:t> use </a:t>
            </a:r>
            <a:r>
              <a:rPr lang="en-US" sz="1000" kern="1200" dirty="0">
                <a:solidFill>
                  <a:schemeClr val="tx1"/>
                </a:solidFill>
                <a:effectLst/>
              </a:rPr>
              <a:t>data the government already has as well as third‑party</a:t>
            </a:r>
            <a:r>
              <a:rPr lang="en-US" sz="1000" kern="1200" baseline="0" dirty="0">
                <a:solidFill>
                  <a:schemeClr val="tx1"/>
                </a:solidFill>
                <a:effectLst/>
              </a:rPr>
              <a:t> </a:t>
            </a:r>
            <a:r>
              <a:rPr lang="en-US" sz="1000" kern="1200" dirty="0">
                <a:solidFill>
                  <a:schemeClr val="tx1"/>
                </a:solidFill>
                <a:effectLst/>
              </a:rPr>
              <a:t>data to avoid collecting information about things we already know—like which housing units are vacant. This will reduce</a:t>
            </a:r>
            <a:r>
              <a:rPr lang="en-US" sz="1000" kern="1200" baseline="0" dirty="0">
                <a:solidFill>
                  <a:schemeClr val="tx1"/>
                </a:solidFill>
                <a:effectLst/>
              </a:rPr>
              <a:t> </a:t>
            </a:r>
            <a:r>
              <a:rPr lang="en-US" sz="1000" kern="1200" dirty="0">
                <a:solidFill>
                  <a:schemeClr val="tx1"/>
                </a:solidFill>
                <a:effectLst/>
              </a:rPr>
              <a:t>the number of in-person visits to vacant housing units. (In 2010, almost 30 percent of the 48 million nonresponse </a:t>
            </a:r>
            <a:r>
              <a:rPr lang="en-US" sz="1000" kern="1200" dirty="0" err="1">
                <a:solidFill>
                  <a:schemeClr val="tx1"/>
                </a:solidFill>
                <a:effectLst/>
              </a:rPr>
              <a:t>followup</a:t>
            </a:r>
            <a:r>
              <a:rPr lang="en-US" sz="1000" kern="1200" dirty="0">
                <a:solidFill>
                  <a:schemeClr val="tx1"/>
                </a:solidFill>
                <a:effectLst/>
              </a:rPr>
              <a:t> case visits were to vacant or non-existing units.)</a:t>
            </a:r>
          </a:p>
          <a:p>
            <a:r>
              <a:rPr lang="en-US" sz="1000" kern="1200" dirty="0">
                <a:solidFill>
                  <a:schemeClr val="tx1"/>
                </a:solidFill>
                <a:effectLst/>
              </a:rPr>
              <a:t> </a:t>
            </a:r>
          </a:p>
          <a:p>
            <a:r>
              <a:rPr lang="en-US" sz="1000" kern="1200" dirty="0">
                <a:solidFill>
                  <a:schemeClr val="tx1"/>
                </a:solidFill>
                <a:effectLst/>
              </a:rPr>
              <a:t>When we do have to go knock on doors, we’re efficiently managing and routing census</a:t>
            </a:r>
            <a:r>
              <a:rPr lang="en-US" sz="1000" kern="1200" baseline="0" dirty="0">
                <a:solidFill>
                  <a:schemeClr val="tx1"/>
                </a:solidFill>
                <a:effectLst/>
              </a:rPr>
              <a:t> takers </a:t>
            </a:r>
            <a:r>
              <a:rPr lang="en-US" sz="1000" kern="1200" dirty="0">
                <a:solidFill>
                  <a:schemeClr val="tx1"/>
                </a:solidFill>
                <a:effectLst/>
              </a:rPr>
              <a:t>by determining the best travel routes through automation. Our census takers will use secure</a:t>
            </a:r>
            <a:r>
              <a:rPr lang="en-US" sz="1000" kern="1200" baseline="0" dirty="0">
                <a:solidFill>
                  <a:schemeClr val="tx1"/>
                </a:solidFill>
                <a:effectLst/>
              </a:rPr>
              <a:t> smartphones when they visit a household to capture people’s responses – this makes the data collection and processing much faster than if we kept using paper and pencils as we did in prior censuses. </a:t>
            </a:r>
            <a:r>
              <a:rPr lang="en-US" sz="1000" kern="1200" dirty="0">
                <a:solidFill>
                  <a:schemeClr val="tx1"/>
                </a:solidFill>
                <a:effectLst/>
              </a:rPr>
              <a:t>  </a:t>
            </a:r>
          </a:p>
          <a:p>
            <a:r>
              <a:rPr lang="en-US" sz="1000" kern="1200" dirty="0">
                <a:solidFill>
                  <a:schemeClr val="tx1"/>
                </a:solidFill>
                <a:effectLst/>
              </a:rPr>
              <a:t> </a:t>
            </a:r>
          </a:p>
          <a:p>
            <a:r>
              <a:rPr lang="en-US" sz="1000" b="1" kern="1200" dirty="0">
                <a:solidFill>
                  <a:schemeClr val="tx1"/>
                </a:solidFill>
                <a:effectLst/>
              </a:rPr>
              <a:t>TABULATE DATA AND RELEASE CENSUS RESULTS </a:t>
            </a:r>
            <a:endParaRPr lang="en-US" sz="1000" kern="1200" dirty="0">
              <a:solidFill>
                <a:schemeClr val="tx1"/>
              </a:solidFill>
              <a:effectLst/>
            </a:endParaRPr>
          </a:p>
          <a:p>
            <a:r>
              <a:rPr lang="en-US" sz="1000" kern="1200" dirty="0">
                <a:solidFill>
                  <a:schemeClr val="tx1"/>
                </a:solidFill>
                <a:effectLst/>
              </a:rPr>
              <a:t>We do all of this in order to provide complete and accurate census data. Consistent with prior censuses, we will deliver apportionment counts to the President (by December 31, 2020) and redistricting counts to the states (by March 31, 2021). </a:t>
            </a:r>
          </a:p>
          <a:p>
            <a:r>
              <a:rPr lang="en-US" sz="1000" kern="1200" dirty="0">
                <a:solidFill>
                  <a:schemeClr val="tx1"/>
                </a:solidFill>
                <a:effectLst/>
              </a:rPr>
              <a:t> </a:t>
            </a:r>
          </a:p>
          <a:p>
            <a:r>
              <a:rPr lang="en-US" sz="1000" kern="1200" dirty="0">
                <a:solidFill>
                  <a:schemeClr val="tx1"/>
                </a:solidFill>
                <a:effectLst/>
              </a:rPr>
              <a:t>We are also building on recent efforts to give the public greater access to the data by releasing census results on a new, user‑friendly web platform featuring easier search functionality, visualizations, and navigation to enhance dissemination and increase access to data tables and data sets through data.census.gov. </a:t>
            </a:r>
            <a:endParaRPr lang="en-US" sz="1000" dirty="0">
              <a:solidFill>
                <a:schemeClr val="tx1">
                  <a:lumMod val="75000"/>
                  <a:lumOff val="25000"/>
                </a:schemeClr>
              </a:solidFill>
            </a:endParaRPr>
          </a:p>
        </p:txBody>
      </p:sp>
      <p:sp>
        <p:nvSpPr>
          <p:cNvPr id="5" name="Slide Number Placeholder 3"/>
          <p:cNvSpPr>
            <a:spLocks noGrp="1"/>
          </p:cNvSpPr>
          <p:nvPr>
            <p:ph type="sldNum" sz="quarter" idx="5"/>
          </p:nvPr>
        </p:nvSpPr>
        <p:spPr>
          <a:xfrm>
            <a:off x="4857307" y="11645458"/>
            <a:ext cx="2133600" cy="365125"/>
          </a:xfrm>
        </p:spPr>
        <p:txBody>
          <a:bodyPr/>
          <a:lstStyle/>
          <a:p>
            <a:fld id="{7268A5C4-149D-4D66-BABE-E6DD2BE69C90}" type="slidenum">
              <a:rPr lang="en-US" sz="1200" b="0" smtClean="0">
                <a:solidFill>
                  <a:schemeClr val="tx1">
                    <a:lumMod val="75000"/>
                    <a:lumOff val="25000"/>
                  </a:schemeClr>
                </a:solidFill>
              </a:rPr>
              <a:pPr/>
              <a:t>3</a:t>
            </a:fld>
            <a:endParaRPr lang="en-US" sz="1200" b="0" dirty="0">
              <a:solidFill>
                <a:schemeClr val="tx1">
                  <a:lumMod val="75000"/>
                  <a:lumOff val="25000"/>
                </a:schemeClr>
              </a:solidFill>
            </a:endParaRPr>
          </a:p>
        </p:txBody>
      </p:sp>
    </p:spTree>
    <p:extLst>
      <p:ext uri="{BB962C8B-B14F-4D97-AF65-F5344CB8AC3E}">
        <p14:creationId xmlns:p14="http://schemas.microsoft.com/office/powerpoint/2010/main" val="100014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8dd3912a8_4_3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Google Shape;402;g38dd3912a8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solidFill>
                <a:srgbClr val="00528C"/>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bd6b0869_6_6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Google Shape;407;g3bbd6b0869_6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2ec0a8cb1_0_10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Google Shape;448;g22ec0a8cb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solidFill>
                <a:srgbClr val="00528C"/>
              </a:solidFill>
            </a:endParaRPr>
          </a:p>
          <a:p>
            <a:pPr marL="0" lvl="0" indent="0" rtl="0">
              <a:lnSpc>
                <a:spcPct val="115000"/>
              </a:lnSpc>
              <a:spcBef>
                <a:spcPts val="0"/>
              </a:spcBef>
              <a:spcAft>
                <a:spcPts val="0"/>
              </a:spcAft>
              <a:buNone/>
            </a:pPr>
            <a:endParaRPr>
              <a:solidFill>
                <a:srgbClr val="00528C"/>
              </a:solidFill>
            </a:endParaRPr>
          </a:p>
          <a:p>
            <a:pPr marL="0" lvl="0" indent="0" rtl="0">
              <a:lnSpc>
                <a:spcPct val="115000"/>
              </a:lnSpc>
              <a:spcBef>
                <a:spcPts val="0"/>
              </a:spcBef>
              <a:spcAft>
                <a:spcPts val="0"/>
              </a:spcAft>
              <a:buNone/>
            </a:pPr>
            <a:endParaRPr>
              <a:solidFill>
                <a:srgbClr val="00528C"/>
              </a:solidFill>
            </a:endParaRPr>
          </a:p>
          <a:p>
            <a:pPr marL="0" lvl="0" indent="0" rtl="0">
              <a:lnSpc>
                <a:spcPct val="115000"/>
              </a:lnSpc>
              <a:spcBef>
                <a:spcPts val="0"/>
              </a:spcBef>
              <a:spcAft>
                <a:spcPts val="0"/>
              </a:spcAft>
              <a:buNone/>
            </a:pPr>
            <a:endParaRPr b="1">
              <a:solidFill>
                <a:srgbClr val="00528C"/>
              </a:solidFill>
            </a:endParaRPr>
          </a:p>
          <a:p>
            <a:pPr marL="0" lvl="0" indent="0" rtl="0">
              <a:lnSpc>
                <a:spcPct val="115000"/>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bbd6b0869_6_1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Google Shape;453;g3bbd6b0869_6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e5654336f_0_7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Google Shape;142;g1e5654336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81483d3a7_0_138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Google Shape;154;g381483d3a7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81483d3a7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81483d3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81483d3a7_0_17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381483d3a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81483d3a7_0_5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Google Shape;178;g381483d3a7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1483d3a7_0_59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Google Shape;201;g381483d3a7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1381250"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3" name="Google Shape;53;p13"/>
          <p:cNvSpPr txBox="1">
            <a:spLocks noGrp="1"/>
          </p:cNvSpPr>
          <p:nvPr>
            <p:ph type="body" idx="2"/>
          </p:nvPr>
        </p:nvSpPr>
        <p:spPr>
          <a:xfrm>
            <a:off x="3834912"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4" name="Google Shape;54;p13"/>
          <p:cNvSpPr txBox="1">
            <a:spLocks noGrp="1"/>
          </p:cNvSpPr>
          <p:nvPr>
            <p:ph type="body" idx="3"/>
          </p:nvPr>
        </p:nvSpPr>
        <p:spPr>
          <a:xfrm>
            <a:off x="6288573"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55" name="Google Shape;55;p13"/>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56" name="Google Shape;56;p13"/>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highlight>
                <a:schemeClr val="accent1"/>
              </a:highlight>
            </a:endParaRPr>
          </a:p>
        </p:txBody>
      </p:sp>
      <p:sp>
        <p:nvSpPr>
          <p:cNvPr id="57" name="Google Shape;5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58"/>
        <p:cNvGrpSpPr/>
        <p:nvPr/>
      </p:nvGrpSpPr>
      <p:grpSpPr>
        <a:xfrm>
          <a:off x="0" y="0"/>
          <a:ext cx="0" cy="0"/>
          <a:chOff x="0" y="0"/>
          <a:chExt cx="0" cy="0"/>
        </a:xfrm>
      </p:grpSpPr>
      <p:cxnSp>
        <p:nvCxnSpPr>
          <p:cNvPr id="59" name="Google Shape;59;p14"/>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60" name="Google Shape;60;p14"/>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1" name="Google Shape;61;p14"/>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62" name="Google Shape;62;p14"/>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160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160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1600"/>
              </a:spcBef>
              <a:spcAft>
                <a:spcPts val="160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63" name="Google Shape;63;p14"/>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64" name="Google Shape;64;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atin typeface="Quattrocento Sans"/>
                <a:ea typeface="Quattrocento Sans"/>
                <a:cs typeface="Quattrocento Sans"/>
                <a:sym typeface="Quattrocento Sans"/>
              </a:defRPr>
            </a:lvl1pPr>
            <a:lvl2pPr lvl="1" rtl="0">
              <a:buNone/>
              <a:defRPr sz="1300">
                <a:latin typeface="Quattrocento Sans"/>
                <a:ea typeface="Quattrocento Sans"/>
                <a:cs typeface="Quattrocento Sans"/>
                <a:sym typeface="Quattrocento Sans"/>
              </a:defRPr>
            </a:lvl2pPr>
            <a:lvl3pPr lvl="2" rtl="0">
              <a:buNone/>
              <a:defRPr sz="1300">
                <a:latin typeface="Quattrocento Sans"/>
                <a:ea typeface="Quattrocento Sans"/>
                <a:cs typeface="Quattrocento Sans"/>
                <a:sym typeface="Quattrocento Sans"/>
              </a:defRPr>
            </a:lvl3pPr>
            <a:lvl4pPr lvl="3" rtl="0">
              <a:buNone/>
              <a:defRPr sz="1300">
                <a:latin typeface="Quattrocento Sans"/>
                <a:ea typeface="Quattrocento Sans"/>
                <a:cs typeface="Quattrocento Sans"/>
                <a:sym typeface="Quattrocento Sans"/>
              </a:defRPr>
            </a:lvl4pPr>
            <a:lvl5pPr lvl="4" rtl="0">
              <a:buNone/>
              <a:defRPr sz="1300">
                <a:latin typeface="Quattrocento Sans"/>
                <a:ea typeface="Quattrocento Sans"/>
                <a:cs typeface="Quattrocento Sans"/>
                <a:sym typeface="Quattrocento Sans"/>
              </a:defRPr>
            </a:lvl5pPr>
            <a:lvl6pPr lvl="5" rtl="0">
              <a:buNone/>
              <a:defRPr sz="1300">
                <a:latin typeface="Quattrocento Sans"/>
                <a:ea typeface="Quattrocento Sans"/>
                <a:cs typeface="Quattrocento Sans"/>
                <a:sym typeface="Quattrocento Sans"/>
              </a:defRPr>
            </a:lvl6pPr>
            <a:lvl7pPr lvl="6" rtl="0">
              <a:buNone/>
              <a:defRPr sz="1300">
                <a:latin typeface="Quattrocento Sans"/>
                <a:ea typeface="Quattrocento Sans"/>
                <a:cs typeface="Quattrocento Sans"/>
                <a:sym typeface="Quattrocento Sans"/>
              </a:defRPr>
            </a:lvl7pPr>
            <a:lvl8pPr lvl="7" rtl="0">
              <a:buNone/>
              <a:defRPr sz="1300">
                <a:latin typeface="Quattrocento Sans"/>
                <a:ea typeface="Quattrocento Sans"/>
                <a:cs typeface="Quattrocento Sans"/>
                <a:sym typeface="Quattrocento Sans"/>
              </a:defRPr>
            </a:lvl8pPr>
            <a:lvl9pPr lvl="8" rtl="0">
              <a:buNone/>
              <a:defRPr sz="1300">
                <a:latin typeface="Quattrocento Sans"/>
                <a:ea typeface="Quattrocento Sans"/>
                <a:cs typeface="Quattrocento Sans"/>
                <a:sym typeface="Quattrocento Sans"/>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5"/>
        <p:cNvGrpSpPr/>
        <p:nvPr/>
      </p:nvGrpSpPr>
      <p:grpSpPr>
        <a:xfrm>
          <a:off x="0" y="0"/>
          <a:ext cx="0" cy="0"/>
          <a:chOff x="0" y="0"/>
          <a:chExt cx="0" cy="0"/>
        </a:xfrm>
      </p:grpSpPr>
      <p:sp>
        <p:nvSpPr>
          <p:cNvPr id="66" name="Google Shape;6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 name="Google Shape;7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5" name="Google Shape;85;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 name="Google Shape;92;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Google Shape;99;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0" name="Google Shape;100;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 name="Google Shape;101;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05" name="Google Shape;10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8" name="Google Shape;108;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9" name="Google Shape;10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112" name="Google Shape;112;p27"/>
          <p:cNvSpPr txBox="1"/>
          <p:nvPr/>
        </p:nvSpPr>
        <p:spPr>
          <a:xfrm>
            <a:off x="7397349" y="4657725"/>
            <a:ext cx="1415400" cy="249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 sz="800">
                <a:latin typeface="Source Sans Pro Light"/>
                <a:ea typeface="Source Sans Pro Light"/>
                <a:cs typeface="Source Sans Pro Light"/>
                <a:sym typeface="Source Sans Pro Light"/>
              </a:rPr>
              <a:t>PRE-DECISIONAL DOCUMENT</a:t>
            </a:r>
            <a:endParaRPr sz="800">
              <a:latin typeface="Source Sans Pro Light"/>
              <a:ea typeface="Source Sans Pro Light"/>
              <a:cs typeface="Source Sans Pro Light"/>
              <a:sym typeface="Source Sans Pro Ligh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28"/>
          <p:cNvSpPr txBox="1">
            <a:spLocks noGrp="1"/>
          </p:cNvSpPr>
          <p:nvPr>
            <p:ph type="body" idx="1"/>
          </p:nvPr>
        </p:nvSpPr>
        <p:spPr>
          <a:xfrm>
            <a:off x="1381250"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6" name="Google Shape;116;p28"/>
          <p:cNvSpPr txBox="1">
            <a:spLocks noGrp="1"/>
          </p:cNvSpPr>
          <p:nvPr>
            <p:ph type="body" idx="2"/>
          </p:nvPr>
        </p:nvSpPr>
        <p:spPr>
          <a:xfrm>
            <a:off x="3834912"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7" name="Google Shape;117;p28"/>
          <p:cNvSpPr txBox="1">
            <a:spLocks noGrp="1"/>
          </p:cNvSpPr>
          <p:nvPr>
            <p:ph type="body" idx="3"/>
          </p:nvPr>
        </p:nvSpPr>
        <p:spPr>
          <a:xfrm>
            <a:off x="6288573" y="1651075"/>
            <a:ext cx="2334000" cy="312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118" name="Google Shape;118;p28"/>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119" name="Google Shape;119;p28"/>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highlight>
                <a:schemeClr val="accent1"/>
              </a:highlight>
            </a:endParaRPr>
          </a:p>
        </p:txBody>
      </p:sp>
      <p:sp>
        <p:nvSpPr>
          <p:cNvPr id="120" name="Google Shape;120;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121"/>
        <p:cNvGrpSpPr/>
        <p:nvPr/>
      </p:nvGrpSpPr>
      <p:grpSpPr>
        <a:xfrm>
          <a:off x="0" y="0"/>
          <a:ext cx="0" cy="0"/>
          <a:chOff x="0" y="0"/>
          <a:chExt cx="0" cy="0"/>
        </a:xfrm>
      </p:grpSpPr>
      <p:cxnSp>
        <p:nvCxnSpPr>
          <p:cNvPr id="122" name="Google Shape;122;p29"/>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123" name="Google Shape;123;p29"/>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24" name="Google Shape;124;p29"/>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125" name="Google Shape;125;p29"/>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160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160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160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1600"/>
              </a:spcBef>
              <a:spcAft>
                <a:spcPts val="160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126" name="Google Shape;126;p29"/>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127" name="Google Shape;127;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atin typeface="Quattrocento Sans"/>
                <a:ea typeface="Quattrocento Sans"/>
                <a:cs typeface="Quattrocento Sans"/>
                <a:sym typeface="Quattrocento Sans"/>
              </a:defRPr>
            </a:lvl1pPr>
            <a:lvl2pPr lvl="1" rtl="0">
              <a:buNone/>
              <a:defRPr sz="1300">
                <a:latin typeface="Quattrocento Sans"/>
                <a:ea typeface="Quattrocento Sans"/>
                <a:cs typeface="Quattrocento Sans"/>
                <a:sym typeface="Quattrocento Sans"/>
              </a:defRPr>
            </a:lvl2pPr>
            <a:lvl3pPr lvl="2" rtl="0">
              <a:buNone/>
              <a:defRPr sz="1300">
                <a:latin typeface="Quattrocento Sans"/>
                <a:ea typeface="Quattrocento Sans"/>
                <a:cs typeface="Quattrocento Sans"/>
                <a:sym typeface="Quattrocento Sans"/>
              </a:defRPr>
            </a:lvl3pPr>
            <a:lvl4pPr lvl="3" rtl="0">
              <a:buNone/>
              <a:defRPr sz="1300">
                <a:latin typeface="Quattrocento Sans"/>
                <a:ea typeface="Quattrocento Sans"/>
                <a:cs typeface="Quattrocento Sans"/>
                <a:sym typeface="Quattrocento Sans"/>
              </a:defRPr>
            </a:lvl4pPr>
            <a:lvl5pPr lvl="4" rtl="0">
              <a:buNone/>
              <a:defRPr sz="1300">
                <a:latin typeface="Quattrocento Sans"/>
                <a:ea typeface="Quattrocento Sans"/>
                <a:cs typeface="Quattrocento Sans"/>
                <a:sym typeface="Quattrocento Sans"/>
              </a:defRPr>
            </a:lvl5pPr>
            <a:lvl6pPr lvl="5" rtl="0">
              <a:buNone/>
              <a:defRPr sz="1300">
                <a:latin typeface="Quattrocento Sans"/>
                <a:ea typeface="Quattrocento Sans"/>
                <a:cs typeface="Quattrocento Sans"/>
                <a:sym typeface="Quattrocento Sans"/>
              </a:defRPr>
            </a:lvl6pPr>
            <a:lvl7pPr lvl="6" rtl="0">
              <a:buNone/>
              <a:defRPr sz="1300">
                <a:latin typeface="Quattrocento Sans"/>
                <a:ea typeface="Quattrocento Sans"/>
                <a:cs typeface="Quattrocento Sans"/>
                <a:sym typeface="Quattrocento Sans"/>
              </a:defRPr>
            </a:lvl7pPr>
            <a:lvl8pPr lvl="7" rtl="0">
              <a:buNone/>
              <a:defRPr sz="1300">
                <a:latin typeface="Quattrocento Sans"/>
                <a:ea typeface="Quattrocento Sans"/>
                <a:cs typeface="Quattrocento Sans"/>
                <a:sym typeface="Quattrocento Sans"/>
              </a:defRPr>
            </a:lvl8pPr>
            <a:lvl9pPr lvl="8" rtl="0">
              <a:buNone/>
              <a:defRPr sz="1300">
                <a:latin typeface="Quattrocento Sans"/>
                <a:ea typeface="Quattrocento Sans"/>
                <a:cs typeface="Quattrocento Sans"/>
                <a:sym typeface="Quattrocento Sans"/>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28"/>
        <p:cNvGrpSpPr/>
        <p:nvPr/>
      </p:nvGrpSpPr>
      <p:grpSpPr>
        <a:xfrm>
          <a:off x="0" y="0"/>
          <a:ext cx="0" cy="0"/>
          <a:chOff x="0" y="0"/>
          <a:chExt cx="0" cy="0"/>
        </a:xfrm>
      </p:grpSpPr>
      <p:sp>
        <p:nvSpPr>
          <p:cNvPr id="129" name="Google Shape;129;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9" name="Google Shape;69;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census.partners@census.gov"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31"/>
          <p:cNvSpPr txBox="1"/>
          <p:nvPr/>
        </p:nvSpPr>
        <p:spPr>
          <a:xfrm>
            <a:off x="400950" y="1548394"/>
            <a:ext cx="8342100" cy="30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dirty="0">
                <a:solidFill>
                  <a:srgbClr val="0075C3"/>
                </a:solidFill>
                <a:latin typeface="Proxima Nova"/>
                <a:ea typeface="Proxima Nova"/>
                <a:cs typeface="Proxima Nova"/>
                <a:sym typeface="Proxima Nova"/>
              </a:rPr>
              <a:t>National Civic League</a:t>
            </a:r>
            <a:endParaRPr sz="6000" b="1" dirty="0">
              <a:solidFill>
                <a:srgbClr val="0075C3"/>
              </a:solidFill>
              <a:latin typeface="Proxima Nova"/>
              <a:ea typeface="Proxima Nova"/>
              <a:cs typeface="Proxima Nova"/>
              <a:sym typeface="Proxima Nova"/>
            </a:endParaRPr>
          </a:p>
          <a:p>
            <a:pPr marL="0" lvl="0" indent="0" algn="ctr" rtl="0">
              <a:spcBef>
                <a:spcPts val="0"/>
              </a:spcBef>
              <a:spcAft>
                <a:spcPts val="0"/>
              </a:spcAft>
              <a:buNone/>
            </a:pPr>
            <a:r>
              <a:rPr lang="en" sz="3800" b="1" dirty="0">
                <a:solidFill>
                  <a:srgbClr val="0075C3"/>
                </a:solidFill>
                <a:latin typeface="Proxima Nova"/>
                <a:ea typeface="Proxima Nova"/>
                <a:cs typeface="Proxima Nova"/>
                <a:sym typeface="Proxima Nova"/>
              </a:rPr>
              <a:t>Census Solutions Workshop</a:t>
            </a:r>
            <a:endParaRPr sz="3800" b="1" dirty="0">
              <a:solidFill>
                <a:srgbClr val="0075C3"/>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2"/>
          <p:cNvSpPr txBox="1"/>
          <p:nvPr/>
        </p:nvSpPr>
        <p:spPr>
          <a:xfrm>
            <a:off x="1221125" y="1017225"/>
            <a:ext cx="66051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What is a persona...</a:t>
            </a:r>
            <a:endParaRPr sz="3500" b="1">
              <a:solidFill>
                <a:srgbClr val="0075C3"/>
              </a:solidFill>
              <a:latin typeface="Merriweather"/>
              <a:ea typeface="Merriweather"/>
              <a:cs typeface="Merriweather"/>
              <a:sym typeface="Merriweather"/>
            </a:endParaRPr>
          </a:p>
        </p:txBody>
      </p:sp>
      <p:sp>
        <p:nvSpPr>
          <p:cNvPr id="210" name="Google Shape;210;p42"/>
          <p:cNvSpPr txBox="1"/>
          <p:nvPr/>
        </p:nvSpPr>
        <p:spPr>
          <a:xfrm>
            <a:off x="5762775" y="4676525"/>
            <a:ext cx="3568500" cy="21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i="1">
                <a:solidFill>
                  <a:srgbClr val="999999"/>
                </a:solidFill>
              </a:rPr>
              <a:t>Pg. Activities- 9/  Resources Sec (last 5-6 pages)</a:t>
            </a:r>
            <a:endParaRPr sz="1100" i="1">
              <a:solidFill>
                <a:srgbClr val="999999"/>
              </a:solidFill>
            </a:endParaRPr>
          </a:p>
        </p:txBody>
      </p:sp>
      <p:sp>
        <p:nvSpPr>
          <p:cNvPr id="211" name="Google Shape;211;p42"/>
          <p:cNvSpPr txBox="1"/>
          <p:nvPr/>
        </p:nvSpPr>
        <p:spPr>
          <a:xfrm>
            <a:off x="1169700" y="2427375"/>
            <a:ext cx="6804600" cy="113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A persona represents </a:t>
            </a:r>
            <a:r>
              <a:rPr lang="en" sz="2500" b="1">
                <a:solidFill>
                  <a:srgbClr val="434343"/>
                </a:solidFill>
                <a:latin typeface="Source Sans Pro"/>
                <a:ea typeface="Source Sans Pro"/>
                <a:cs typeface="Source Sans Pro"/>
                <a:sym typeface="Source Sans Pro"/>
              </a:rPr>
              <a:t>characteristics, demographics, attitudes, behaviors, challenges and motivators</a:t>
            </a:r>
            <a:r>
              <a:rPr lang="en" sz="2500">
                <a:solidFill>
                  <a:schemeClr val="dk1"/>
                </a:solidFill>
                <a:latin typeface="Source Sans Pro Light"/>
                <a:ea typeface="Source Sans Pro Light"/>
                <a:cs typeface="Source Sans Pro Light"/>
                <a:sym typeface="Source Sans Pro Light"/>
              </a:rPr>
              <a:t> </a:t>
            </a:r>
            <a:endParaRPr sz="2500">
              <a:solidFill>
                <a:schemeClr val="dk1"/>
              </a:solidFill>
              <a:latin typeface="Source Sans Pro Light"/>
              <a:ea typeface="Source Sans Pro Light"/>
              <a:cs typeface="Source Sans Pro Light"/>
              <a:sym typeface="Source Sans Pro Light"/>
            </a:endParaRPr>
          </a:p>
          <a:p>
            <a:pPr marL="0" marR="0" lvl="0" indent="0" algn="ctr" rtl="0">
              <a:lnSpc>
                <a:spcPct val="100000"/>
              </a:lnSpc>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of a group(s) or community</a:t>
            </a:r>
            <a:endParaRPr sz="2500">
              <a:solidFill>
                <a:schemeClr val="dk1"/>
              </a:solidFill>
              <a:latin typeface="Source Sans Pro Light"/>
              <a:ea typeface="Source Sans Pro Light"/>
              <a:cs typeface="Source Sans Pro Light"/>
              <a:sym typeface="Source Sans Pr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4"/>
          <p:cNvPicPr preferRelativeResize="0"/>
          <p:nvPr/>
        </p:nvPicPr>
        <p:blipFill>
          <a:blip r:embed="rId3">
            <a:alphaModFix/>
          </a:blip>
          <a:stretch>
            <a:fillRect/>
          </a:stretch>
        </p:blipFill>
        <p:spPr>
          <a:xfrm>
            <a:off x="1005350" y="453930"/>
            <a:ext cx="1532624" cy="1532609"/>
          </a:xfrm>
          <a:prstGeom prst="rect">
            <a:avLst/>
          </a:prstGeom>
          <a:noFill/>
          <a:ln>
            <a:noFill/>
          </a:ln>
        </p:spPr>
      </p:pic>
      <p:pic>
        <p:nvPicPr>
          <p:cNvPr id="222" name="Google Shape;222;p44"/>
          <p:cNvPicPr preferRelativeResize="0"/>
          <p:nvPr/>
        </p:nvPicPr>
        <p:blipFill>
          <a:blip r:embed="rId4">
            <a:alphaModFix/>
          </a:blip>
          <a:stretch>
            <a:fillRect/>
          </a:stretch>
        </p:blipFill>
        <p:spPr>
          <a:xfrm>
            <a:off x="4920137" y="453925"/>
            <a:ext cx="1532624" cy="1532609"/>
          </a:xfrm>
          <a:prstGeom prst="rect">
            <a:avLst/>
          </a:prstGeom>
          <a:noFill/>
          <a:ln>
            <a:noFill/>
          </a:ln>
        </p:spPr>
      </p:pic>
      <p:pic>
        <p:nvPicPr>
          <p:cNvPr id="223" name="Google Shape;223;p44"/>
          <p:cNvPicPr preferRelativeResize="0"/>
          <p:nvPr/>
        </p:nvPicPr>
        <p:blipFill>
          <a:blip r:embed="rId5">
            <a:alphaModFix/>
          </a:blip>
          <a:stretch>
            <a:fillRect/>
          </a:stretch>
        </p:blipFill>
        <p:spPr>
          <a:xfrm>
            <a:off x="6454504" y="3129191"/>
            <a:ext cx="1532624" cy="1532609"/>
          </a:xfrm>
          <a:prstGeom prst="rect">
            <a:avLst/>
          </a:prstGeom>
          <a:noFill/>
          <a:ln>
            <a:noFill/>
          </a:ln>
        </p:spPr>
      </p:pic>
      <p:pic>
        <p:nvPicPr>
          <p:cNvPr id="224" name="Google Shape;224;p44"/>
          <p:cNvPicPr preferRelativeResize="0"/>
          <p:nvPr/>
        </p:nvPicPr>
        <p:blipFill>
          <a:blip r:embed="rId6">
            <a:alphaModFix/>
          </a:blip>
          <a:stretch>
            <a:fillRect/>
          </a:stretch>
        </p:blipFill>
        <p:spPr>
          <a:xfrm>
            <a:off x="2772301" y="3129181"/>
            <a:ext cx="1532624" cy="1532609"/>
          </a:xfrm>
          <a:prstGeom prst="rect">
            <a:avLst/>
          </a:prstGeom>
          <a:noFill/>
          <a:ln>
            <a:noFill/>
          </a:ln>
        </p:spPr>
      </p:pic>
      <p:sp>
        <p:nvSpPr>
          <p:cNvPr id="225" name="Google Shape;225;p44"/>
          <p:cNvSpPr txBox="1"/>
          <p:nvPr/>
        </p:nvSpPr>
        <p:spPr>
          <a:xfrm>
            <a:off x="2666099" y="196075"/>
            <a:ext cx="1626000" cy="40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000"/>
              </a:spcAft>
              <a:buNone/>
            </a:pPr>
            <a:r>
              <a:rPr lang="en" sz="1600" b="1">
                <a:solidFill>
                  <a:srgbClr val="0075C3"/>
                </a:solidFill>
                <a:latin typeface="Roboto Condensed"/>
                <a:ea typeface="Roboto Condensed"/>
                <a:cs typeface="Roboto Condensed"/>
                <a:sym typeface="Roboto Condensed"/>
              </a:rPr>
              <a:t>“I have trouble </a:t>
            </a:r>
            <a:br>
              <a:rPr lang="en" sz="1600" b="1">
                <a:solidFill>
                  <a:srgbClr val="0075C3"/>
                </a:solidFill>
                <a:latin typeface="Roboto Condensed"/>
                <a:ea typeface="Roboto Condensed"/>
                <a:cs typeface="Roboto Condensed"/>
                <a:sym typeface="Roboto Condensed"/>
              </a:rPr>
            </a:br>
            <a:r>
              <a:rPr lang="en" sz="1600" b="1">
                <a:solidFill>
                  <a:srgbClr val="0075C3"/>
                </a:solidFill>
                <a:latin typeface="Roboto Condensed"/>
                <a:ea typeface="Roboto Condensed"/>
                <a:cs typeface="Roboto Condensed"/>
                <a:sym typeface="Roboto Condensed"/>
              </a:rPr>
              <a:t>completing </a:t>
            </a:r>
            <a:br>
              <a:rPr lang="en" sz="1600" b="1">
                <a:solidFill>
                  <a:srgbClr val="0075C3"/>
                </a:solidFill>
                <a:latin typeface="Roboto Condensed"/>
                <a:ea typeface="Roboto Condensed"/>
                <a:cs typeface="Roboto Condensed"/>
                <a:sym typeface="Roboto Condensed"/>
              </a:rPr>
            </a:br>
            <a:r>
              <a:rPr lang="en" sz="1600" b="1">
                <a:solidFill>
                  <a:srgbClr val="0075C3"/>
                </a:solidFill>
                <a:latin typeface="Roboto Condensed"/>
                <a:ea typeface="Roboto Condensed"/>
                <a:cs typeface="Roboto Condensed"/>
                <a:sym typeface="Roboto Condensed"/>
              </a:rPr>
              <a:t>census forms.”</a:t>
            </a:r>
            <a:endParaRPr sz="1600" b="1">
              <a:solidFill>
                <a:srgbClr val="0075C3"/>
              </a:solidFill>
              <a:latin typeface="Roboto Condensed"/>
              <a:ea typeface="Roboto Condensed"/>
              <a:cs typeface="Roboto Condensed"/>
              <a:sym typeface="Roboto Condensed"/>
            </a:endParaRPr>
          </a:p>
        </p:txBody>
      </p:sp>
      <p:sp>
        <p:nvSpPr>
          <p:cNvPr id="226" name="Google Shape;226;p44"/>
          <p:cNvSpPr txBox="1"/>
          <p:nvPr/>
        </p:nvSpPr>
        <p:spPr>
          <a:xfrm>
            <a:off x="2666106" y="1255475"/>
            <a:ext cx="1733400" cy="1057500"/>
          </a:xfrm>
          <a:prstGeom prst="rect">
            <a:avLst/>
          </a:prstGeom>
          <a:noFill/>
          <a:ln>
            <a:noFill/>
          </a:ln>
        </p:spPr>
        <p:txBody>
          <a:bodyPr spcFirstLastPara="1" wrap="square" lIns="113100" tIns="113100" rIns="113100" bIns="113100" anchor="t" anchorCtr="0">
            <a:noAutofit/>
          </a:bodyPr>
          <a:lstStyle/>
          <a:p>
            <a:pPr marL="0" lvl="0" indent="0" rtl="0">
              <a:spcBef>
                <a:spcPts val="0"/>
              </a:spcBef>
              <a:spcAft>
                <a:spcPts val="1000"/>
              </a:spcAft>
              <a:buNone/>
            </a:pPr>
            <a:r>
              <a:rPr lang="en">
                <a:solidFill>
                  <a:srgbClr val="333333"/>
                </a:solidFill>
                <a:latin typeface="Roboto Light"/>
                <a:ea typeface="Roboto Light"/>
                <a:cs typeface="Roboto Light"/>
                <a:sym typeface="Roboto Light"/>
              </a:rPr>
              <a:t>Your audience may not be native English speakers and find Census forms confusing.</a:t>
            </a:r>
            <a:endParaRPr>
              <a:solidFill>
                <a:srgbClr val="333333"/>
              </a:solidFill>
              <a:latin typeface="Roboto Light"/>
              <a:ea typeface="Roboto Light"/>
              <a:cs typeface="Roboto Light"/>
              <a:sym typeface="Roboto Light"/>
            </a:endParaRPr>
          </a:p>
        </p:txBody>
      </p:sp>
      <p:sp>
        <p:nvSpPr>
          <p:cNvPr id="227" name="Google Shape;227;p44"/>
          <p:cNvSpPr txBox="1"/>
          <p:nvPr/>
        </p:nvSpPr>
        <p:spPr>
          <a:xfrm>
            <a:off x="6514991" y="298900"/>
            <a:ext cx="1626000" cy="40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000"/>
              </a:spcAft>
              <a:buNone/>
            </a:pPr>
            <a:r>
              <a:rPr lang="en" sz="1600" b="1">
                <a:solidFill>
                  <a:srgbClr val="0075C3"/>
                </a:solidFill>
                <a:latin typeface="Roboto Condensed"/>
                <a:ea typeface="Roboto Condensed"/>
                <a:cs typeface="Roboto Condensed"/>
                <a:sym typeface="Roboto Condensed"/>
              </a:rPr>
              <a:t>“I don’t have time to fill out the census forms.”</a:t>
            </a:r>
            <a:endParaRPr sz="1600" b="1">
              <a:solidFill>
                <a:srgbClr val="0075C3"/>
              </a:solidFill>
              <a:latin typeface="Roboto Condensed"/>
              <a:ea typeface="Roboto Condensed"/>
              <a:cs typeface="Roboto Condensed"/>
              <a:sym typeface="Roboto Condensed"/>
            </a:endParaRPr>
          </a:p>
        </p:txBody>
      </p:sp>
      <p:sp>
        <p:nvSpPr>
          <p:cNvPr id="228" name="Google Shape;228;p44"/>
          <p:cNvSpPr txBox="1"/>
          <p:nvPr/>
        </p:nvSpPr>
        <p:spPr>
          <a:xfrm>
            <a:off x="6568525" y="1276875"/>
            <a:ext cx="1733400" cy="1182000"/>
          </a:xfrm>
          <a:prstGeom prst="rect">
            <a:avLst/>
          </a:prstGeom>
          <a:noFill/>
          <a:ln>
            <a:noFill/>
          </a:ln>
        </p:spPr>
        <p:txBody>
          <a:bodyPr spcFirstLastPara="1" wrap="square" lIns="113100" tIns="113100" rIns="113100" bIns="113100" anchor="t" anchorCtr="0">
            <a:noAutofit/>
          </a:bodyPr>
          <a:lstStyle/>
          <a:p>
            <a:pPr marL="0" lvl="0" indent="0" rtl="0">
              <a:spcBef>
                <a:spcPts val="0"/>
              </a:spcBef>
              <a:spcAft>
                <a:spcPts val="1000"/>
              </a:spcAft>
              <a:buNone/>
            </a:pPr>
            <a:r>
              <a:rPr lang="en">
                <a:solidFill>
                  <a:srgbClr val="333333"/>
                </a:solidFill>
                <a:latin typeface="Roboto Light"/>
                <a:ea typeface="Roboto Light"/>
                <a:cs typeface="Roboto Light"/>
                <a:sym typeface="Roboto Light"/>
              </a:rPr>
              <a:t>Your audience is very busy and assumes the Census will be time-consuming and cumbersome.</a:t>
            </a:r>
            <a:endParaRPr>
              <a:solidFill>
                <a:srgbClr val="333333"/>
              </a:solidFill>
              <a:latin typeface="Roboto Light"/>
              <a:ea typeface="Roboto Light"/>
              <a:cs typeface="Roboto Light"/>
              <a:sym typeface="Roboto Light"/>
            </a:endParaRPr>
          </a:p>
        </p:txBody>
      </p:sp>
      <p:sp>
        <p:nvSpPr>
          <p:cNvPr id="229" name="Google Shape;229;p44"/>
          <p:cNvSpPr txBox="1"/>
          <p:nvPr/>
        </p:nvSpPr>
        <p:spPr>
          <a:xfrm>
            <a:off x="760075" y="2052975"/>
            <a:ext cx="1626000" cy="40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000"/>
              </a:spcAft>
              <a:buNone/>
            </a:pPr>
            <a:r>
              <a:rPr lang="en" sz="1600" b="1">
                <a:solidFill>
                  <a:srgbClr val="0075C3"/>
                </a:solidFill>
                <a:latin typeface="Roboto Condensed"/>
                <a:ea typeface="Roboto Condensed"/>
                <a:cs typeface="Roboto Condensed"/>
                <a:sym typeface="Roboto Condensed"/>
              </a:rPr>
              <a:t>“I don’t trust the government with my information.”</a:t>
            </a:r>
            <a:endParaRPr sz="1600" b="1">
              <a:solidFill>
                <a:srgbClr val="0075C3"/>
              </a:solidFill>
              <a:latin typeface="Roboto Condensed"/>
              <a:ea typeface="Roboto Condensed"/>
              <a:cs typeface="Roboto Condensed"/>
              <a:sym typeface="Roboto Condensed"/>
            </a:endParaRPr>
          </a:p>
        </p:txBody>
      </p:sp>
      <p:sp>
        <p:nvSpPr>
          <p:cNvPr id="230" name="Google Shape;230;p44"/>
          <p:cNvSpPr txBox="1"/>
          <p:nvPr/>
        </p:nvSpPr>
        <p:spPr>
          <a:xfrm>
            <a:off x="760075" y="3387500"/>
            <a:ext cx="1992300" cy="1419300"/>
          </a:xfrm>
          <a:prstGeom prst="rect">
            <a:avLst/>
          </a:prstGeom>
          <a:noFill/>
          <a:ln>
            <a:noFill/>
          </a:ln>
        </p:spPr>
        <p:txBody>
          <a:bodyPr spcFirstLastPara="1" wrap="square" lIns="113100" tIns="113100" rIns="113100" bIns="113100" anchor="t" anchorCtr="0">
            <a:noAutofit/>
          </a:bodyPr>
          <a:lstStyle/>
          <a:p>
            <a:pPr marL="0" lvl="0" indent="0" rtl="0">
              <a:spcBef>
                <a:spcPts val="0"/>
              </a:spcBef>
              <a:spcAft>
                <a:spcPts val="0"/>
              </a:spcAft>
              <a:buNone/>
            </a:pPr>
            <a:r>
              <a:rPr lang="en">
                <a:solidFill>
                  <a:srgbClr val="333333"/>
                </a:solidFill>
                <a:latin typeface="Roboto Light"/>
                <a:ea typeface="Roboto Light"/>
                <a:cs typeface="Roboto Light"/>
                <a:sym typeface="Roboto Light"/>
              </a:rPr>
              <a:t>Your audience is concerned about data privacy or having their information used by other federal agencies.</a:t>
            </a:r>
            <a:endParaRPr>
              <a:solidFill>
                <a:srgbClr val="333333"/>
              </a:solidFill>
              <a:latin typeface="Roboto Light"/>
              <a:ea typeface="Roboto Light"/>
              <a:cs typeface="Roboto Light"/>
              <a:sym typeface="Roboto Light"/>
            </a:endParaRPr>
          </a:p>
          <a:p>
            <a:pPr marL="0" lvl="0" indent="0" rtl="0">
              <a:spcBef>
                <a:spcPts val="1000"/>
              </a:spcBef>
              <a:spcAft>
                <a:spcPts val="1000"/>
              </a:spcAft>
              <a:buNone/>
            </a:pPr>
            <a:endParaRPr>
              <a:solidFill>
                <a:srgbClr val="333333"/>
              </a:solidFill>
              <a:latin typeface="Roboto Light"/>
              <a:ea typeface="Roboto Light"/>
              <a:cs typeface="Roboto Light"/>
              <a:sym typeface="Roboto Light"/>
            </a:endParaRPr>
          </a:p>
        </p:txBody>
      </p:sp>
      <p:sp>
        <p:nvSpPr>
          <p:cNvPr id="231" name="Google Shape;231;p44"/>
          <p:cNvSpPr txBox="1"/>
          <p:nvPr/>
        </p:nvSpPr>
        <p:spPr>
          <a:xfrm>
            <a:off x="4595202" y="2354913"/>
            <a:ext cx="1923900" cy="40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000"/>
              </a:spcAft>
              <a:buNone/>
            </a:pPr>
            <a:r>
              <a:rPr lang="en" sz="1600" b="1">
                <a:solidFill>
                  <a:srgbClr val="0075C3"/>
                </a:solidFill>
                <a:latin typeface="Roboto Condensed"/>
                <a:ea typeface="Roboto Condensed"/>
                <a:cs typeface="Roboto Condensed"/>
                <a:sym typeface="Roboto Condensed"/>
              </a:rPr>
              <a:t>“I don’t think the census has any impact on my life.”</a:t>
            </a:r>
            <a:endParaRPr sz="1600" b="1">
              <a:solidFill>
                <a:srgbClr val="0075C3"/>
              </a:solidFill>
              <a:latin typeface="Roboto Condensed"/>
              <a:ea typeface="Roboto Condensed"/>
              <a:cs typeface="Roboto Condensed"/>
              <a:sym typeface="Roboto Condensed"/>
            </a:endParaRPr>
          </a:p>
        </p:txBody>
      </p:sp>
      <p:sp>
        <p:nvSpPr>
          <p:cNvPr id="232" name="Google Shape;232;p44"/>
          <p:cNvSpPr txBox="1"/>
          <p:nvPr/>
        </p:nvSpPr>
        <p:spPr>
          <a:xfrm>
            <a:off x="4595199" y="3387500"/>
            <a:ext cx="1992300" cy="1419300"/>
          </a:xfrm>
          <a:prstGeom prst="rect">
            <a:avLst/>
          </a:prstGeom>
          <a:noFill/>
          <a:ln>
            <a:noFill/>
          </a:ln>
        </p:spPr>
        <p:txBody>
          <a:bodyPr spcFirstLastPara="1" wrap="square" lIns="113100" tIns="113100" rIns="113100" bIns="113100" anchor="t" anchorCtr="0">
            <a:noAutofit/>
          </a:bodyPr>
          <a:lstStyle/>
          <a:p>
            <a:pPr marL="0" lvl="0" indent="0" rtl="0">
              <a:spcBef>
                <a:spcPts val="0"/>
              </a:spcBef>
              <a:spcAft>
                <a:spcPts val="0"/>
              </a:spcAft>
              <a:buNone/>
            </a:pPr>
            <a:r>
              <a:rPr lang="en">
                <a:solidFill>
                  <a:srgbClr val="333333"/>
                </a:solidFill>
                <a:latin typeface="Roboto Light"/>
                <a:ea typeface="Roboto Light"/>
                <a:cs typeface="Roboto Light"/>
                <a:sym typeface="Roboto Light"/>
              </a:rPr>
              <a:t>Your audience isn’t sure what Census does, how its data affects them, and why their participation matters. </a:t>
            </a:r>
            <a:endParaRPr>
              <a:solidFill>
                <a:srgbClr val="333333"/>
              </a:solidFill>
              <a:latin typeface="Roboto Light"/>
              <a:ea typeface="Roboto Light"/>
              <a:cs typeface="Roboto Light"/>
              <a:sym typeface="Roboto Light"/>
            </a:endParaRPr>
          </a:p>
          <a:p>
            <a:pPr marL="0" lvl="0" indent="0" rtl="0">
              <a:spcBef>
                <a:spcPts val="1000"/>
              </a:spcBef>
              <a:spcAft>
                <a:spcPts val="1000"/>
              </a:spcAft>
              <a:buNone/>
            </a:pPr>
            <a:endParaRPr>
              <a:solidFill>
                <a:srgbClr val="333333"/>
              </a:solidFill>
              <a:latin typeface="Roboto Light"/>
              <a:ea typeface="Roboto Light"/>
              <a:cs typeface="Roboto Light"/>
              <a:sym typeface="Robo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9"/>
          <p:cNvSpPr txBox="1"/>
          <p:nvPr/>
        </p:nvSpPr>
        <p:spPr>
          <a:xfrm>
            <a:off x="169350" y="532250"/>
            <a:ext cx="8805300" cy="15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Solo Ideation</a:t>
            </a:r>
            <a:endParaRPr sz="3400" b="1">
              <a:solidFill>
                <a:srgbClr val="0075C3"/>
              </a:solidFill>
              <a:latin typeface="Proxima Nova"/>
              <a:ea typeface="Proxima Nova"/>
              <a:cs typeface="Proxima Nova"/>
              <a:sym typeface="Proxima Nova"/>
            </a:endParaRPr>
          </a:p>
        </p:txBody>
      </p:sp>
      <p:sp>
        <p:nvSpPr>
          <p:cNvPr id="258" name="Google Shape;258;p49"/>
          <p:cNvSpPr txBox="1"/>
          <p:nvPr/>
        </p:nvSpPr>
        <p:spPr>
          <a:xfrm>
            <a:off x="7572525" y="4695450"/>
            <a:ext cx="1352400" cy="21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100" i="1">
              <a:solidFill>
                <a:srgbClr val="999999"/>
              </a:solidFill>
            </a:endParaRPr>
          </a:p>
        </p:txBody>
      </p:sp>
      <p:sp>
        <p:nvSpPr>
          <p:cNvPr id="259" name="Google Shape;259;p49"/>
          <p:cNvSpPr txBox="1"/>
          <p:nvPr/>
        </p:nvSpPr>
        <p:spPr>
          <a:xfrm>
            <a:off x="720300" y="1979619"/>
            <a:ext cx="7703400" cy="197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rgbClr val="434343"/>
                </a:solidFill>
                <a:latin typeface="Source Sans Pro Light"/>
                <a:ea typeface="Source Sans Pro Light"/>
                <a:cs typeface="Source Sans Pro Light"/>
                <a:sym typeface="Source Sans Pro Light"/>
              </a:rPr>
              <a:t>Write</a:t>
            </a:r>
            <a:r>
              <a:rPr lang="en" sz="2500" b="1" dirty="0">
                <a:solidFill>
                  <a:srgbClr val="434343"/>
                </a:solidFill>
                <a:latin typeface="Source Sans Pro"/>
                <a:ea typeface="Source Sans Pro"/>
                <a:cs typeface="Source Sans Pro"/>
                <a:sym typeface="Source Sans Pro"/>
              </a:rPr>
              <a:t> </a:t>
            </a:r>
            <a:r>
              <a:rPr lang="en" sz="2500" b="1" u="sng" dirty="0">
                <a:solidFill>
                  <a:srgbClr val="434343"/>
                </a:solidFill>
                <a:latin typeface="Source Sans Pro"/>
                <a:ea typeface="Source Sans Pro"/>
                <a:cs typeface="Source Sans Pro"/>
                <a:sym typeface="Source Sans Pro"/>
              </a:rPr>
              <a:t>as many</a:t>
            </a:r>
            <a:r>
              <a:rPr lang="en" sz="2500" b="1" dirty="0">
                <a:solidFill>
                  <a:srgbClr val="434343"/>
                </a:solidFill>
                <a:latin typeface="Source Sans Pro"/>
                <a:ea typeface="Source Sans Pro"/>
                <a:cs typeface="Source Sans Pro"/>
                <a:sym typeface="Source Sans Pro"/>
              </a:rPr>
              <a:t> concrete ideas or concepts </a:t>
            </a:r>
            <a:r>
              <a:rPr lang="en" sz="2500" dirty="0">
                <a:solidFill>
                  <a:srgbClr val="434343"/>
                </a:solidFill>
                <a:latin typeface="Source Sans Pro Light"/>
                <a:ea typeface="Source Sans Pro Light"/>
                <a:cs typeface="Source Sans Pro Light"/>
                <a:sym typeface="Source Sans Pro Light"/>
              </a:rPr>
              <a:t>as possible </a:t>
            </a:r>
            <a:endParaRPr sz="2500" dirty="0">
              <a:solidFill>
                <a:srgbClr val="434343"/>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r>
              <a:rPr lang="en" sz="2500" dirty="0">
                <a:solidFill>
                  <a:srgbClr val="434343"/>
                </a:solidFill>
                <a:latin typeface="Source Sans Pro Light"/>
                <a:ea typeface="Source Sans Pro Light"/>
                <a:cs typeface="Source Sans Pro Light"/>
                <a:sym typeface="Source Sans Pro Light"/>
              </a:rPr>
              <a:t>that addresses the challenge statement selected.</a:t>
            </a:r>
            <a:endParaRPr sz="2500" dirty="0">
              <a:solidFill>
                <a:srgbClr val="434343"/>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endParaRPr sz="2500" dirty="0">
              <a:solidFill>
                <a:srgbClr val="434343"/>
              </a:solidFill>
              <a:latin typeface="Source Sans Pro Light"/>
              <a:ea typeface="Source Sans Pro Light"/>
              <a:cs typeface="Source Sans Pro Light"/>
              <a:sym typeface="Source Sans Pro Light"/>
            </a:endParaRPr>
          </a:p>
          <a:p>
            <a:pPr marL="0" lvl="0" indent="0" algn="ctr" rtl="0">
              <a:spcBef>
                <a:spcPts val="75"/>
              </a:spcBef>
              <a:spcAft>
                <a:spcPts val="0"/>
              </a:spcAft>
              <a:buClr>
                <a:schemeClr val="dk1"/>
              </a:buClr>
              <a:buSzPts val="1100"/>
              <a:buFont typeface="Arial"/>
              <a:buNone/>
            </a:pPr>
            <a:r>
              <a:rPr lang="en" sz="2500" b="1" dirty="0">
                <a:solidFill>
                  <a:srgbClr val="FF0000"/>
                </a:solidFill>
                <a:latin typeface="Source Sans Pro"/>
                <a:ea typeface="Source Sans Pro"/>
                <a:cs typeface="Source Sans Pro"/>
                <a:sym typeface="Source Sans Pro"/>
              </a:rPr>
              <a:t>One (1) statement per sticky note </a:t>
            </a:r>
            <a:endParaRPr sz="2500" b="1" dirty="0">
              <a:solidFill>
                <a:srgbClr val="FF0000"/>
              </a:solidFill>
              <a:latin typeface="Source Sans Pro"/>
              <a:ea typeface="Source Sans Pro"/>
              <a:cs typeface="Source Sans Pro"/>
              <a:sym typeface="Source Sans Pro"/>
            </a:endParaRPr>
          </a:p>
          <a:p>
            <a:pPr marL="0" lvl="0" indent="0" algn="ctr" rtl="0">
              <a:spcBef>
                <a:spcPts val="75"/>
              </a:spcBef>
              <a:spcAft>
                <a:spcPts val="0"/>
              </a:spcAft>
              <a:buClr>
                <a:schemeClr val="dk1"/>
              </a:buClr>
              <a:buSzPts val="1100"/>
              <a:buFont typeface="Arial"/>
              <a:buNone/>
            </a:pPr>
            <a:endParaRPr sz="2500" b="1" dirty="0">
              <a:solidFill>
                <a:srgbClr val="434343"/>
              </a:solidFill>
              <a:latin typeface="Source Sans Pro"/>
              <a:ea typeface="Source Sans Pro"/>
              <a:cs typeface="Source Sans Pro"/>
              <a:sym typeface="Source Sans Pro"/>
            </a:endParaRPr>
          </a:p>
          <a:p>
            <a:pPr marL="0" lvl="0" indent="0" algn="ctr" rtl="0">
              <a:spcBef>
                <a:spcPts val="75"/>
              </a:spcBef>
              <a:spcAft>
                <a:spcPts val="75"/>
              </a:spcAft>
              <a:buNone/>
            </a:pPr>
            <a:endParaRPr sz="2500" b="1" dirty="0">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0"/>
          <p:cNvSpPr txBox="1"/>
          <p:nvPr/>
        </p:nvSpPr>
        <p:spPr>
          <a:xfrm>
            <a:off x="169350" y="754300"/>
            <a:ext cx="8805300" cy="15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Post Up!</a:t>
            </a:r>
            <a:endParaRPr sz="3600" b="1">
              <a:solidFill>
                <a:srgbClr val="0075C3"/>
              </a:solidFill>
              <a:latin typeface="Proxima Nova"/>
              <a:ea typeface="Proxima Nova"/>
              <a:cs typeface="Proxima Nova"/>
              <a:sym typeface="Proxima Nova"/>
            </a:endParaRPr>
          </a:p>
        </p:txBody>
      </p:sp>
      <p:sp>
        <p:nvSpPr>
          <p:cNvPr id="265" name="Google Shape;265;p50"/>
          <p:cNvSpPr txBox="1"/>
          <p:nvPr/>
        </p:nvSpPr>
        <p:spPr>
          <a:xfrm>
            <a:off x="896700" y="2053775"/>
            <a:ext cx="7350600" cy="188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rgbClr val="434343"/>
                </a:solidFill>
                <a:latin typeface="Source Sans Pro"/>
                <a:ea typeface="Source Sans Pro"/>
                <a:cs typeface="Source Sans Pro"/>
                <a:sym typeface="Source Sans Pro"/>
              </a:rPr>
              <a:t>One person at a time, read </a:t>
            </a:r>
            <a:r>
              <a:rPr lang="en" sz="2500" b="1" u="sng">
                <a:solidFill>
                  <a:srgbClr val="434343"/>
                </a:solidFill>
                <a:latin typeface="Source Sans Pro"/>
                <a:ea typeface="Source Sans Pro"/>
                <a:cs typeface="Source Sans Pro"/>
                <a:sym typeface="Source Sans Pro"/>
              </a:rPr>
              <a:t>your own</a:t>
            </a:r>
            <a:r>
              <a:rPr lang="en" sz="2500" b="1">
                <a:solidFill>
                  <a:srgbClr val="434343"/>
                </a:solidFill>
                <a:latin typeface="Source Sans Pro"/>
                <a:ea typeface="Source Sans Pro"/>
                <a:cs typeface="Source Sans Pro"/>
                <a:sym typeface="Source Sans Pro"/>
              </a:rPr>
              <a:t> sticky notes</a:t>
            </a:r>
            <a:r>
              <a:rPr lang="en" sz="2500">
                <a:solidFill>
                  <a:srgbClr val="434343"/>
                </a:solidFill>
                <a:latin typeface="Source Sans Pro Light"/>
                <a:ea typeface="Source Sans Pro Light"/>
                <a:cs typeface="Source Sans Pro Light"/>
                <a:sym typeface="Source Sans Pro Light"/>
              </a:rPr>
              <a:t> </a:t>
            </a:r>
            <a:r>
              <a:rPr lang="en" sz="2500">
                <a:solidFill>
                  <a:schemeClr val="dk1"/>
                </a:solidFill>
                <a:latin typeface="Source Sans Pro Light"/>
                <a:ea typeface="Source Sans Pro Light"/>
                <a:cs typeface="Source Sans Pro Light"/>
                <a:sym typeface="Source Sans Pro Light"/>
              </a:rPr>
              <a:t>out to the group as you post them on the wall.</a:t>
            </a: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75"/>
              </a:spcAft>
              <a:buNone/>
            </a:pPr>
            <a:r>
              <a:rPr lang="en" sz="2500">
                <a:solidFill>
                  <a:schemeClr val="dk1"/>
                </a:solidFill>
                <a:latin typeface="Source Sans Pro Light"/>
                <a:ea typeface="Source Sans Pro Light"/>
                <a:cs typeface="Source Sans Pro Light"/>
                <a:sym typeface="Source Sans Pro Light"/>
              </a:rPr>
              <a:t>Take your markers with you!</a:t>
            </a:r>
            <a:endParaRPr sz="2500">
              <a:solidFill>
                <a:schemeClr val="dk1"/>
              </a:solidFill>
              <a:latin typeface="Source Sans Pro Light"/>
              <a:ea typeface="Source Sans Pro Light"/>
              <a:cs typeface="Source Sans Pro Light"/>
              <a:sym typeface="Source Sans Pro Light"/>
            </a:endParaRPr>
          </a:p>
        </p:txBody>
      </p:sp>
      <p:sp>
        <p:nvSpPr>
          <p:cNvPr id="266" name="Google Shape;266;p50"/>
          <p:cNvSpPr txBox="1"/>
          <p:nvPr/>
        </p:nvSpPr>
        <p:spPr>
          <a:xfrm>
            <a:off x="7572525" y="4695450"/>
            <a:ext cx="1352400" cy="21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i="1">
                <a:solidFill>
                  <a:srgbClr val="999999"/>
                </a:solidFill>
              </a:rPr>
              <a:t>Pg. Activities- 10</a:t>
            </a:r>
            <a:endParaRPr sz="1100" i="1">
              <a:solidFill>
                <a:srgbClr val="99999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51"/>
          <p:cNvSpPr txBox="1"/>
          <p:nvPr/>
        </p:nvSpPr>
        <p:spPr>
          <a:xfrm>
            <a:off x="169350" y="1104525"/>
            <a:ext cx="8805300" cy="15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a:solidFill>
                  <a:srgbClr val="0075C3"/>
                </a:solidFill>
                <a:latin typeface="Proxima Nova"/>
                <a:ea typeface="Proxima Nova"/>
                <a:cs typeface="Proxima Nova"/>
                <a:sym typeface="Proxima Nova"/>
              </a:rPr>
              <a:t>Clustering could look like...</a:t>
            </a:r>
            <a:endParaRPr sz="3600" b="1">
              <a:solidFill>
                <a:srgbClr val="0075C3"/>
              </a:solidFill>
              <a:latin typeface="Proxima Nova"/>
              <a:ea typeface="Proxima Nova"/>
              <a:cs typeface="Proxima Nova"/>
              <a:sym typeface="Proxima Nova"/>
            </a:endParaRPr>
          </a:p>
        </p:txBody>
      </p:sp>
      <p:sp>
        <p:nvSpPr>
          <p:cNvPr id="272" name="Google Shape;272;p51"/>
          <p:cNvSpPr txBox="1"/>
          <p:nvPr/>
        </p:nvSpPr>
        <p:spPr>
          <a:xfrm>
            <a:off x="1747800" y="2246250"/>
            <a:ext cx="5648400" cy="144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75"/>
              </a:spcAft>
              <a:buNone/>
            </a:pPr>
            <a:r>
              <a:rPr lang="en" sz="2500">
                <a:solidFill>
                  <a:srgbClr val="000000"/>
                </a:solidFill>
                <a:latin typeface="Source Sans Pro Light"/>
                <a:ea typeface="Source Sans Pro Light"/>
                <a:cs typeface="Source Sans Pro Light"/>
                <a:sym typeface="Source Sans Pro Light"/>
              </a:rPr>
              <a:t>Group ideas (cluster) together based on common </a:t>
            </a:r>
            <a:r>
              <a:rPr lang="en" sz="2500" b="1">
                <a:solidFill>
                  <a:srgbClr val="434343"/>
                </a:solidFill>
                <a:latin typeface="Source Sans Pro"/>
                <a:ea typeface="Source Sans Pro"/>
                <a:cs typeface="Source Sans Pro"/>
                <a:sym typeface="Source Sans Pro"/>
              </a:rPr>
              <a:t>topics,  themes or affinity</a:t>
            </a:r>
            <a:r>
              <a:rPr lang="en" sz="2500">
                <a:solidFill>
                  <a:srgbClr val="434343"/>
                </a:solidFill>
                <a:latin typeface="Source Sans Pro Light"/>
                <a:ea typeface="Source Sans Pro Light"/>
                <a:cs typeface="Source Sans Pro Light"/>
                <a:sym typeface="Source Sans Pro Light"/>
              </a:rPr>
              <a:t>.</a:t>
            </a:r>
            <a:endParaRPr sz="2500">
              <a:solidFill>
                <a:srgbClr val="434343"/>
              </a:solidFill>
              <a:latin typeface="Source Sans Pro Light"/>
              <a:ea typeface="Source Sans Pro Light"/>
              <a:cs typeface="Source Sans Pro Light"/>
              <a:sym typeface="Source Sans Pr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2"/>
          <p:cNvSpPr txBox="1"/>
          <p:nvPr/>
        </p:nvSpPr>
        <p:spPr>
          <a:xfrm>
            <a:off x="1362800" y="1753950"/>
            <a:ext cx="62409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2"/>
              </a:solidFill>
            </a:endParaRPr>
          </a:p>
          <a:p>
            <a:pPr marL="0" lvl="0" indent="0" algn="ctr" rtl="0">
              <a:spcBef>
                <a:spcPts val="0"/>
              </a:spcBef>
              <a:spcAft>
                <a:spcPts val="0"/>
              </a:spcAft>
              <a:buNone/>
            </a:pPr>
            <a:endParaRPr sz="3600" b="1">
              <a:solidFill>
                <a:schemeClr val="dk2"/>
              </a:solidFill>
              <a:latin typeface="Proxima Nova"/>
              <a:ea typeface="Proxima Nova"/>
              <a:cs typeface="Proxima Nova"/>
              <a:sym typeface="Proxima Nova"/>
            </a:endParaRPr>
          </a:p>
        </p:txBody>
      </p:sp>
      <p:pic>
        <p:nvPicPr>
          <p:cNvPr id="278" name="Google Shape;278;p52"/>
          <p:cNvPicPr preferRelativeResize="0"/>
          <p:nvPr/>
        </p:nvPicPr>
        <p:blipFill rotWithShape="1">
          <a:blip r:embed="rId3">
            <a:alphaModFix/>
          </a:blip>
          <a:srcRect l="981" t="1763" r="844" b="1365"/>
          <a:stretch/>
        </p:blipFill>
        <p:spPr>
          <a:xfrm>
            <a:off x="1048188" y="114700"/>
            <a:ext cx="6870124" cy="4835624"/>
          </a:xfrm>
          <a:prstGeom prst="rect">
            <a:avLst/>
          </a:prstGeom>
          <a:noFill/>
          <a:ln>
            <a:noFill/>
          </a:ln>
          <a:effectLst>
            <a:outerShdw blurRad="271463" dist="133350" dir="2760000" algn="bl" rotWithShape="0">
              <a:srgbClr val="000000">
                <a:alpha val="6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3"/>
          <p:cNvSpPr txBox="1"/>
          <p:nvPr/>
        </p:nvSpPr>
        <p:spPr>
          <a:xfrm>
            <a:off x="1362800" y="1753950"/>
            <a:ext cx="62409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2"/>
              </a:solidFill>
            </a:endParaRPr>
          </a:p>
          <a:p>
            <a:pPr marL="0" lvl="0" indent="0" algn="ctr" rtl="0">
              <a:spcBef>
                <a:spcPts val="0"/>
              </a:spcBef>
              <a:spcAft>
                <a:spcPts val="0"/>
              </a:spcAft>
              <a:buNone/>
            </a:pPr>
            <a:endParaRPr sz="3600" b="1">
              <a:solidFill>
                <a:schemeClr val="dk2"/>
              </a:solidFill>
              <a:latin typeface="Proxima Nova"/>
              <a:ea typeface="Proxima Nova"/>
              <a:cs typeface="Proxima Nova"/>
              <a:sym typeface="Proxima Nova"/>
            </a:endParaRPr>
          </a:p>
        </p:txBody>
      </p:sp>
      <p:pic>
        <p:nvPicPr>
          <p:cNvPr id="284" name="Google Shape;284;p53"/>
          <p:cNvPicPr preferRelativeResize="0"/>
          <p:nvPr/>
        </p:nvPicPr>
        <p:blipFill rotWithShape="1">
          <a:blip r:embed="rId3">
            <a:alphaModFix/>
          </a:blip>
          <a:srcRect l="2969" t="4032" b="14494"/>
          <a:stretch/>
        </p:blipFill>
        <p:spPr>
          <a:xfrm>
            <a:off x="828450" y="214313"/>
            <a:ext cx="7487100" cy="4714875"/>
          </a:xfrm>
          <a:prstGeom prst="rect">
            <a:avLst/>
          </a:prstGeom>
          <a:noFill/>
          <a:ln>
            <a:noFill/>
          </a:ln>
          <a:effectLst>
            <a:outerShdw blurRad="271463" dist="133350" dir="2760000" algn="bl" rotWithShape="0">
              <a:srgbClr val="000000">
                <a:alpha val="6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4"/>
          <p:cNvSpPr txBox="1"/>
          <p:nvPr/>
        </p:nvSpPr>
        <p:spPr>
          <a:xfrm>
            <a:off x="169350" y="1047750"/>
            <a:ext cx="8805300" cy="15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a:solidFill>
                  <a:srgbClr val="0075C3"/>
                </a:solidFill>
                <a:latin typeface="Proxima Nova"/>
                <a:ea typeface="Proxima Nova"/>
                <a:cs typeface="Proxima Nova"/>
                <a:sym typeface="Proxima Nova"/>
              </a:rPr>
              <a:t>Now, lets Cluster!</a:t>
            </a:r>
            <a:endParaRPr sz="3600" b="1">
              <a:solidFill>
                <a:srgbClr val="0075C3"/>
              </a:solidFill>
              <a:latin typeface="Proxima Nova"/>
              <a:ea typeface="Proxima Nova"/>
              <a:cs typeface="Proxima Nova"/>
              <a:sym typeface="Proxima Nova"/>
            </a:endParaRPr>
          </a:p>
        </p:txBody>
      </p:sp>
      <p:sp>
        <p:nvSpPr>
          <p:cNvPr id="290" name="Google Shape;290;p54"/>
          <p:cNvSpPr txBox="1"/>
          <p:nvPr/>
        </p:nvSpPr>
        <p:spPr>
          <a:xfrm>
            <a:off x="1747800" y="2267525"/>
            <a:ext cx="5648400" cy="144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75"/>
              </a:spcAft>
              <a:buNone/>
            </a:pPr>
            <a:r>
              <a:rPr lang="en" sz="2500">
                <a:solidFill>
                  <a:srgbClr val="000000"/>
                </a:solidFill>
                <a:latin typeface="Source Sans Pro Light"/>
                <a:ea typeface="Source Sans Pro Light"/>
                <a:cs typeface="Source Sans Pro Light"/>
                <a:sym typeface="Source Sans Pro Light"/>
              </a:rPr>
              <a:t>Group ideas (cluster) together based on common </a:t>
            </a:r>
            <a:r>
              <a:rPr lang="en" sz="2500" b="1">
                <a:solidFill>
                  <a:srgbClr val="434343"/>
                </a:solidFill>
                <a:latin typeface="Source Sans Pro"/>
                <a:ea typeface="Source Sans Pro"/>
                <a:cs typeface="Source Sans Pro"/>
                <a:sym typeface="Source Sans Pro"/>
              </a:rPr>
              <a:t>topics,  themes or affinity</a:t>
            </a:r>
            <a:r>
              <a:rPr lang="en" sz="2500">
                <a:solidFill>
                  <a:srgbClr val="434343"/>
                </a:solidFill>
                <a:latin typeface="Source Sans Pro Light"/>
                <a:ea typeface="Source Sans Pro Light"/>
                <a:cs typeface="Source Sans Pro Light"/>
                <a:sym typeface="Source Sans Pro Light"/>
              </a:rPr>
              <a:t>.</a:t>
            </a:r>
            <a:endParaRPr sz="2500">
              <a:solidFill>
                <a:srgbClr val="434343"/>
              </a:solidFill>
              <a:latin typeface="Source Sans Pro Light"/>
              <a:ea typeface="Source Sans Pro Light"/>
              <a:cs typeface="Source Sans Pro Light"/>
              <a:sym typeface="Source Sans Pr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5"/>
          <p:cNvSpPr txBox="1"/>
          <p:nvPr/>
        </p:nvSpPr>
        <p:spPr>
          <a:xfrm>
            <a:off x="169350" y="811250"/>
            <a:ext cx="8805300" cy="15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a:solidFill>
                  <a:srgbClr val="0075C3"/>
                </a:solidFill>
                <a:latin typeface="Proxima Nova"/>
                <a:ea typeface="Proxima Nova"/>
                <a:cs typeface="Proxima Nova"/>
                <a:sym typeface="Proxima Nova"/>
              </a:rPr>
              <a:t>Dot Voting + Selection</a:t>
            </a:r>
            <a:endParaRPr sz="3500" b="1">
              <a:solidFill>
                <a:srgbClr val="0075C3"/>
              </a:solidFill>
              <a:latin typeface="Merriweather"/>
              <a:ea typeface="Merriweather"/>
              <a:cs typeface="Merriweather"/>
              <a:sym typeface="Merriweather"/>
            </a:endParaRPr>
          </a:p>
        </p:txBody>
      </p:sp>
      <p:sp>
        <p:nvSpPr>
          <p:cNvPr id="296" name="Google Shape;296;p55"/>
          <p:cNvSpPr txBox="1"/>
          <p:nvPr/>
        </p:nvSpPr>
        <p:spPr>
          <a:xfrm>
            <a:off x="952350" y="2201000"/>
            <a:ext cx="7239300" cy="17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dk1"/>
                </a:solidFill>
                <a:latin typeface="Source Sans Pro"/>
                <a:ea typeface="Source Sans Pro"/>
                <a:cs typeface="Source Sans Pro"/>
                <a:sym typeface="Source Sans Pro"/>
              </a:rPr>
              <a:t>3 votes (dots) per person</a:t>
            </a:r>
            <a:r>
              <a:rPr lang="en" sz="2500">
                <a:solidFill>
                  <a:schemeClr val="dk1"/>
                </a:solidFill>
                <a:latin typeface="Source Sans Pro Light"/>
                <a:ea typeface="Source Sans Pro Light"/>
                <a:cs typeface="Source Sans Pro Light"/>
                <a:sym typeface="Source Sans Pro Light"/>
              </a:rPr>
              <a:t>, </a:t>
            </a: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r>
              <a:rPr lang="en" sz="2500">
                <a:solidFill>
                  <a:schemeClr val="dk1"/>
                </a:solidFill>
                <a:latin typeface="Source Sans Pro Light"/>
                <a:ea typeface="Source Sans Pro Light"/>
                <a:cs typeface="Source Sans Pro Light"/>
                <a:sym typeface="Source Sans Pro Light"/>
              </a:rPr>
              <a:t>then select the idea with the most votes or group of ideas (no more than 2-3 stickys). </a:t>
            </a: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75"/>
              </a:spcAft>
              <a:buNone/>
            </a:pPr>
            <a:r>
              <a:rPr lang="en" sz="2500">
                <a:solidFill>
                  <a:schemeClr val="dk1"/>
                </a:solidFill>
                <a:latin typeface="Source Sans Pro Light"/>
                <a:ea typeface="Source Sans Pro Light"/>
                <a:cs typeface="Source Sans Pro Light"/>
                <a:sym typeface="Source Sans Pro Light"/>
              </a:rPr>
              <a:t>You will work with this concept moving forward.</a:t>
            </a:r>
            <a:r>
              <a:rPr lang="en" b="1">
                <a:solidFill>
                  <a:schemeClr val="dk2"/>
                </a:solidFill>
                <a:latin typeface="Avenir"/>
                <a:ea typeface="Avenir"/>
                <a:cs typeface="Avenir"/>
                <a:sym typeface="Avenir"/>
              </a:rPr>
              <a:t> </a:t>
            </a:r>
            <a:endParaRPr sz="2500">
              <a:solidFill>
                <a:schemeClr val="dk1"/>
              </a:solidFill>
              <a:latin typeface="Source Sans Pro Light"/>
              <a:ea typeface="Source Sans Pro Light"/>
              <a:cs typeface="Source Sans Pro Light"/>
              <a:sym typeface="Source Sans Pr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6"/>
          <p:cNvSpPr txBox="1"/>
          <p:nvPr/>
        </p:nvSpPr>
        <p:spPr>
          <a:xfrm>
            <a:off x="169350" y="1994075"/>
            <a:ext cx="8805300" cy="15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a:solidFill>
                  <a:srgbClr val="0075C3"/>
                </a:solidFill>
                <a:latin typeface="Proxima Nova"/>
                <a:ea typeface="Proxima Nova"/>
                <a:cs typeface="Proxima Nova"/>
                <a:sym typeface="Proxima Nova"/>
              </a:rPr>
              <a:t>Fleshing Out Your Idea...</a:t>
            </a:r>
            <a:endParaRPr sz="3500" b="1">
              <a:solidFill>
                <a:srgbClr val="0075C3"/>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32"/>
          <p:cNvSpPr txBox="1"/>
          <p:nvPr/>
        </p:nvSpPr>
        <p:spPr>
          <a:xfrm>
            <a:off x="1063050" y="603600"/>
            <a:ext cx="7017900" cy="39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0075C3"/>
                </a:solidFill>
                <a:latin typeface="Proxima Nova"/>
                <a:ea typeface="Proxima Nova"/>
                <a:cs typeface="Proxima Nova"/>
                <a:sym typeface="Proxima Nova"/>
              </a:rPr>
              <a:t>Ideation Workshop</a:t>
            </a:r>
            <a:endParaRPr sz="3600" b="1" dirty="0">
              <a:solidFill>
                <a:srgbClr val="0075C3"/>
              </a:solidFill>
              <a:latin typeface="Proxima Nova"/>
              <a:ea typeface="Proxima Nova"/>
              <a:cs typeface="Proxima Nova"/>
              <a:sym typeface="Proxima Nova"/>
            </a:endParaRPr>
          </a:p>
          <a:p>
            <a:pPr marL="0" lvl="0" indent="0" algn="ctr" rtl="0">
              <a:spcBef>
                <a:spcPts val="0"/>
              </a:spcBef>
              <a:spcAft>
                <a:spcPts val="0"/>
              </a:spcAft>
              <a:buNone/>
            </a:pPr>
            <a:endParaRPr sz="2400" b="1" dirty="0">
              <a:solidFill>
                <a:srgbClr val="0075C3"/>
              </a:solidFill>
              <a:latin typeface="Proxima Nova"/>
              <a:ea typeface="Proxima Nova"/>
              <a:cs typeface="Proxima Nova"/>
              <a:sym typeface="Proxima Nova"/>
            </a:endParaRPr>
          </a:p>
          <a:p>
            <a:pPr marL="0" lvl="0" indent="0" algn="l" rtl="0">
              <a:spcBef>
                <a:spcPts val="0"/>
              </a:spcBef>
              <a:spcAft>
                <a:spcPts val="0"/>
              </a:spcAft>
              <a:buNone/>
            </a:pPr>
            <a:endParaRPr sz="2400" b="1" dirty="0">
              <a:solidFill>
                <a:srgbClr val="0075C3"/>
              </a:solidFill>
              <a:latin typeface="Proxima Nova"/>
              <a:ea typeface="Proxima Nova"/>
              <a:cs typeface="Proxima Nova"/>
              <a:sym typeface="Proxima Nova"/>
            </a:endParaRPr>
          </a:p>
          <a:p>
            <a:pPr marL="0" lvl="0" indent="0" algn="ctr" rtl="0">
              <a:spcBef>
                <a:spcPts val="0"/>
              </a:spcBef>
              <a:spcAft>
                <a:spcPts val="0"/>
              </a:spcAft>
              <a:buNone/>
            </a:pPr>
            <a:r>
              <a:rPr lang="en" sz="2400" b="1" dirty="0">
                <a:solidFill>
                  <a:srgbClr val="0075C3"/>
                </a:solidFill>
                <a:latin typeface="Proxima Nova"/>
                <a:ea typeface="Proxima Nova"/>
                <a:cs typeface="Proxima Nova"/>
                <a:sym typeface="Proxima Nova"/>
              </a:rPr>
              <a:t>Facilitator: </a:t>
            </a:r>
            <a:endParaRPr sz="2400" b="1" dirty="0">
              <a:solidFill>
                <a:srgbClr val="0075C3"/>
              </a:solidFill>
              <a:latin typeface="Proxima Nova"/>
              <a:ea typeface="Proxima Nova"/>
              <a:cs typeface="Proxima Nova"/>
              <a:sym typeface="Proxima Nova"/>
            </a:endParaRPr>
          </a:p>
          <a:p>
            <a:pPr marL="0" lvl="0" indent="0" algn="ctr" rtl="0">
              <a:spcBef>
                <a:spcPts val="0"/>
              </a:spcBef>
              <a:spcAft>
                <a:spcPts val="0"/>
              </a:spcAft>
              <a:buNone/>
            </a:pPr>
            <a:endParaRPr sz="2400" b="1" dirty="0">
              <a:solidFill>
                <a:srgbClr val="0075C3"/>
              </a:solidFill>
              <a:latin typeface="Proxima Nova"/>
              <a:ea typeface="Proxima Nova"/>
              <a:cs typeface="Proxima Nova"/>
              <a:sym typeface="Proxima Nova"/>
            </a:endParaRPr>
          </a:p>
          <a:p>
            <a:pPr marL="0" lvl="0" indent="0" algn="ctr" rtl="0">
              <a:spcBef>
                <a:spcPts val="0"/>
              </a:spcBef>
              <a:spcAft>
                <a:spcPts val="0"/>
              </a:spcAft>
              <a:buNone/>
            </a:pPr>
            <a:r>
              <a:rPr lang="en-US" sz="2400" b="1" dirty="0">
                <a:solidFill>
                  <a:srgbClr val="434343"/>
                </a:solidFill>
                <a:latin typeface="Proxima Nova"/>
                <a:ea typeface="Proxima Nova"/>
                <a:cs typeface="Proxima Nova"/>
                <a:sym typeface="Proxima Nova"/>
              </a:rPr>
              <a:t>Haley Ashcom</a:t>
            </a:r>
            <a:endParaRPr sz="2400" b="1" dirty="0">
              <a:solidFill>
                <a:srgbClr val="434343"/>
              </a:solidFill>
              <a:latin typeface="Proxima Nova"/>
              <a:ea typeface="Proxima Nova"/>
              <a:cs typeface="Proxima Nova"/>
              <a:sym typeface="Proxima Nova"/>
            </a:endParaRPr>
          </a:p>
          <a:p>
            <a:pPr marL="0" lvl="0" indent="0" algn="ctr" rtl="0">
              <a:spcBef>
                <a:spcPts val="0"/>
              </a:spcBef>
              <a:spcAft>
                <a:spcPts val="0"/>
              </a:spcAft>
              <a:buNone/>
            </a:pPr>
            <a:endParaRPr sz="2000" dirty="0">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US" sz="2000" dirty="0">
                <a:solidFill>
                  <a:srgbClr val="434343"/>
                </a:solidFill>
                <a:latin typeface="Proxima Nova"/>
                <a:ea typeface="Proxima Nova"/>
                <a:cs typeface="Proxima Nova"/>
                <a:sym typeface="Proxima Nova"/>
              </a:rPr>
              <a:t>Intergovernmental Affairs Specialist and </a:t>
            </a:r>
          </a:p>
          <a:p>
            <a:pPr marL="0" lvl="0" indent="0" algn="ctr" rtl="0">
              <a:spcBef>
                <a:spcPts val="0"/>
              </a:spcBef>
              <a:spcAft>
                <a:spcPts val="0"/>
              </a:spcAft>
              <a:buNone/>
            </a:pPr>
            <a:r>
              <a:rPr lang="en-US" sz="2000" dirty="0">
                <a:solidFill>
                  <a:srgbClr val="434343"/>
                </a:solidFill>
                <a:latin typeface="Proxima Nova"/>
                <a:ea typeface="Proxima Nova"/>
                <a:cs typeface="Proxima Nova"/>
                <a:sym typeface="Proxima Nova"/>
              </a:rPr>
              <a:t>Intergovernmental Partnership Account Manager</a:t>
            </a:r>
            <a:endParaRPr sz="2000" dirty="0">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sz="2000" dirty="0">
                <a:solidFill>
                  <a:srgbClr val="434343"/>
                </a:solidFill>
                <a:latin typeface="Proxima Nova"/>
                <a:ea typeface="Proxima Nova"/>
                <a:cs typeface="Proxima Nova"/>
                <a:sym typeface="Proxima Nova"/>
              </a:rPr>
              <a:t>U.S. Census Bureau </a:t>
            </a:r>
            <a:r>
              <a:rPr lang="en" sz="2400" dirty="0">
                <a:solidFill>
                  <a:srgbClr val="434343"/>
                </a:solidFill>
                <a:latin typeface="Proxima Nova"/>
                <a:ea typeface="Proxima Nova"/>
                <a:cs typeface="Proxima Nova"/>
                <a:sym typeface="Proxima Nova"/>
              </a:rPr>
              <a:t> </a:t>
            </a:r>
            <a:endParaRPr sz="2400" dirty="0">
              <a:solidFill>
                <a:srgbClr val="434343"/>
              </a:solidFill>
              <a:latin typeface="Proxima Nova"/>
              <a:ea typeface="Proxima Nova"/>
              <a:cs typeface="Proxima Nova"/>
              <a:sym typeface="Proxima Nova"/>
            </a:endParaRPr>
          </a:p>
          <a:p>
            <a:pPr marL="0" lvl="0" indent="0" algn="l" rtl="0">
              <a:spcBef>
                <a:spcPts val="0"/>
              </a:spcBef>
              <a:spcAft>
                <a:spcPts val="0"/>
              </a:spcAft>
              <a:buNone/>
            </a:pPr>
            <a:r>
              <a:rPr lang="en" sz="3600" dirty="0">
                <a:solidFill>
                  <a:srgbClr val="0075C3"/>
                </a:solidFill>
                <a:latin typeface="Proxima Nova"/>
                <a:ea typeface="Proxima Nova"/>
                <a:cs typeface="Proxima Nova"/>
                <a:sym typeface="Proxima Nova"/>
              </a:rPr>
              <a:t> </a:t>
            </a:r>
            <a:endParaRPr sz="3600" dirty="0">
              <a:solidFill>
                <a:srgbClr val="0075C3"/>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7"/>
          <p:cNvSpPr txBox="1"/>
          <p:nvPr/>
        </p:nvSpPr>
        <p:spPr>
          <a:xfrm>
            <a:off x="1362800" y="1753950"/>
            <a:ext cx="62409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2"/>
              </a:solidFill>
            </a:endParaRPr>
          </a:p>
          <a:p>
            <a:pPr marL="0" lvl="0" indent="0" algn="ctr" rtl="0">
              <a:spcBef>
                <a:spcPts val="0"/>
              </a:spcBef>
              <a:spcAft>
                <a:spcPts val="0"/>
              </a:spcAft>
              <a:buNone/>
            </a:pPr>
            <a:endParaRPr sz="3600" b="1">
              <a:solidFill>
                <a:schemeClr val="dk2"/>
              </a:solidFill>
              <a:latin typeface="Proxima Nova"/>
              <a:ea typeface="Proxima Nova"/>
              <a:cs typeface="Proxima Nova"/>
              <a:sym typeface="Proxima Nova"/>
            </a:endParaRPr>
          </a:p>
        </p:txBody>
      </p:sp>
      <p:pic>
        <p:nvPicPr>
          <p:cNvPr id="307" name="Google Shape;307;p57"/>
          <p:cNvPicPr preferRelativeResize="0"/>
          <p:nvPr/>
        </p:nvPicPr>
        <p:blipFill rotWithShape="1">
          <a:blip r:embed="rId3">
            <a:alphaModFix/>
          </a:blip>
          <a:srcRect l="1237" t="1215" r="1305"/>
          <a:stretch/>
        </p:blipFill>
        <p:spPr>
          <a:xfrm>
            <a:off x="1590900" y="203900"/>
            <a:ext cx="6082000" cy="4701624"/>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8"/>
          <p:cNvSpPr/>
          <p:nvPr/>
        </p:nvSpPr>
        <p:spPr>
          <a:xfrm>
            <a:off x="0" y="-53900"/>
            <a:ext cx="4683250" cy="5251300"/>
          </a:xfrm>
          <a:prstGeom prst="flowChartProcess">
            <a:avLst/>
          </a:prstGeom>
          <a:solidFill>
            <a:schemeClr val="l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13" name="Google Shape;313;p58"/>
          <p:cNvSpPr txBox="1"/>
          <p:nvPr/>
        </p:nvSpPr>
        <p:spPr>
          <a:xfrm>
            <a:off x="467550" y="732750"/>
            <a:ext cx="3555600" cy="3079200"/>
          </a:xfrm>
          <a:prstGeom prst="rect">
            <a:avLst/>
          </a:prstGeom>
          <a:noFill/>
          <a:ln>
            <a:noFill/>
          </a:ln>
        </p:spPr>
        <p:txBody>
          <a:bodyPr spcFirstLastPara="1" wrap="square" lIns="91425" tIns="91425" rIns="91425" bIns="91425" anchor="t" anchorCtr="0">
            <a:noAutofit/>
          </a:bodyPr>
          <a:lstStyle/>
          <a:p>
            <a:pPr marL="457200" lvl="0" indent="-349250" rtl="0">
              <a:lnSpc>
                <a:spcPct val="115000"/>
              </a:lnSpc>
              <a:spcBef>
                <a:spcPts val="0"/>
              </a:spcBef>
              <a:spcAft>
                <a:spcPts val="0"/>
              </a:spcAft>
              <a:buClr>
                <a:schemeClr val="dk2"/>
              </a:buClr>
              <a:buSzPts val="1900"/>
              <a:buFont typeface="Source Sans Pro SemiBold"/>
              <a:buChar char="●"/>
            </a:pPr>
            <a:r>
              <a:rPr lang="en" sz="1900">
                <a:solidFill>
                  <a:schemeClr val="dk2"/>
                </a:solidFill>
                <a:latin typeface="Source Sans Pro SemiBold"/>
                <a:ea typeface="Source Sans Pro SemiBold"/>
                <a:cs typeface="Source Sans Pro SemiBold"/>
                <a:sym typeface="Source Sans Pro SemiBold"/>
              </a:rPr>
              <a:t>Who is our idea designed for? One of the scenarios, or someone else? (i.e. policymaker, grasstops, etc.)</a:t>
            </a:r>
            <a:endParaRPr sz="1900">
              <a:solidFill>
                <a:schemeClr val="dk2"/>
              </a:solidFill>
              <a:latin typeface="Source Sans Pro SemiBold"/>
              <a:ea typeface="Source Sans Pro SemiBold"/>
              <a:cs typeface="Source Sans Pro SemiBold"/>
              <a:sym typeface="Source Sans Pro SemiBold"/>
            </a:endParaRPr>
          </a:p>
          <a:p>
            <a:pPr marL="0" lvl="0" indent="0" rtl="0">
              <a:lnSpc>
                <a:spcPct val="115000"/>
              </a:lnSpc>
              <a:spcBef>
                <a:spcPts val="1000"/>
              </a:spcBef>
              <a:spcAft>
                <a:spcPts val="0"/>
              </a:spcAft>
              <a:buNone/>
            </a:pPr>
            <a:endParaRPr sz="1900">
              <a:solidFill>
                <a:schemeClr val="dk2"/>
              </a:solidFill>
              <a:latin typeface="Source Sans Pro SemiBold"/>
              <a:ea typeface="Source Sans Pro SemiBold"/>
              <a:cs typeface="Source Sans Pro SemiBold"/>
              <a:sym typeface="Source Sans Pro SemiBold"/>
            </a:endParaRPr>
          </a:p>
          <a:p>
            <a:pPr marL="457200" lvl="0" indent="-349250" rtl="0">
              <a:lnSpc>
                <a:spcPct val="115000"/>
              </a:lnSpc>
              <a:spcBef>
                <a:spcPts val="1000"/>
              </a:spcBef>
              <a:spcAft>
                <a:spcPts val="0"/>
              </a:spcAft>
              <a:buClr>
                <a:schemeClr val="dk2"/>
              </a:buClr>
              <a:buSzPts val="1900"/>
              <a:buFont typeface="Source Sans Pro SemiBold"/>
              <a:buChar char="●"/>
            </a:pPr>
            <a:r>
              <a:rPr lang="en" sz="1900">
                <a:solidFill>
                  <a:schemeClr val="dk2"/>
                </a:solidFill>
                <a:latin typeface="Source Sans Pro SemiBold"/>
                <a:ea typeface="Source Sans Pro SemiBold"/>
                <a:cs typeface="Source Sans Pro SemiBold"/>
                <a:sym typeface="Source Sans Pro SemiBold"/>
              </a:rPr>
              <a:t>What is a tool, campaign, program, initiative or other concept that we can create?</a:t>
            </a:r>
            <a:endParaRPr sz="1900">
              <a:solidFill>
                <a:schemeClr val="dk2"/>
              </a:solidFill>
              <a:latin typeface="Source Sans Pro SemiBold"/>
              <a:ea typeface="Source Sans Pro SemiBold"/>
              <a:cs typeface="Source Sans Pro SemiBold"/>
              <a:sym typeface="Source Sans Pro SemiBold"/>
            </a:endParaRPr>
          </a:p>
          <a:p>
            <a:pPr marL="0" lvl="0" indent="0" rtl="0">
              <a:spcBef>
                <a:spcPts val="1000"/>
              </a:spcBef>
              <a:spcAft>
                <a:spcPts val="1000"/>
              </a:spcAft>
              <a:buNone/>
            </a:pPr>
            <a:endParaRPr sz="1900">
              <a:solidFill>
                <a:schemeClr val="dk2"/>
              </a:solidFill>
              <a:latin typeface="Source Sans Pro SemiBold"/>
              <a:ea typeface="Source Sans Pro SemiBold"/>
              <a:cs typeface="Source Sans Pro SemiBold"/>
              <a:sym typeface="Source Sans Pro SemiBold"/>
            </a:endParaRPr>
          </a:p>
        </p:txBody>
      </p:sp>
      <p:sp>
        <p:nvSpPr>
          <p:cNvPr id="314" name="Google Shape;314;p58"/>
          <p:cNvSpPr txBox="1"/>
          <p:nvPr/>
        </p:nvSpPr>
        <p:spPr>
          <a:xfrm>
            <a:off x="4868700" y="732750"/>
            <a:ext cx="3939900" cy="295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700">
                <a:solidFill>
                  <a:schemeClr val="dk2"/>
                </a:solidFill>
                <a:latin typeface="Avenir"/>
                <a:ea typeface="Avenir"/>
                <a:cs typeface="Avenir"/>
                <a:sym typeface="Avenir"/>
              </a:rPr>
              <a:t>Guiding questions:</a:t>
            </a:r>
            <a:endParaRPr sz="1700">
              <a:solidFill>
                <a:schemeClr val="dk2"/>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How are people going to find out about it? </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How does it make people feel? </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Who can we partner with? </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What are the existing resources around this table to pull this off? </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What are references for this kind of idea? </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What is the call to action?</a:t>
            </a:r>
            <a:endParaRPr sz="1700">
              <a:solidFill>
                <a:schemeClr val="dk2"/>
              </a:solidFill>
              <a:latin typeface="Avenir"/>
              <a:ea typeface="Avenir"/>
              <a:cs typeface="Avenir"/>
              <a:sym typeface="Avenir"/>
            </a:endParaRPr>
          </a:p>
          <a:p>
            <a:pPr marL="457200" marR="0" lvl="0" indent="-336550" algn="l" rtl="0">
              <a:lnSpc>
                <a:spcPct val="100000"/>
              </a:lnSpc>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What are some ways you can promote or socialize this concept or idea?</a:t>
            </a:r>
            <a:endParaRPr sz="1700">
              <a:solidFill>
                <a:schemeClr val="dk2"/>
              </a:solidFill>
              <a:latin typeface="Avenir"/>
              <a:ea typeface="Avenir"/>
              <a:cs typeface="Avenir"/>
              <a:sym typeface="Avenir"/>
            </a:endParaRPr>
          </a:p>
          <a:p>
            <a:pPr marL="0" lvl="0" indent="0" rtl="0">
              <a:spcBef>
                <a:spcPts val="0"/>
              </a:spcBef>
              <a:spcAft>
                <a:spcPts val="0"/>
              </a:spcAft>
              <a:buNone/>
            </a:pPr>
            <a:endParaRPr sz="1700">
              <a:solidFill>
                <a:schemeClr val="dk2"/>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2"/>
          <p:cNvSpPr txBox="1"/>
          <p:nvPr/>
        </p:nvSpPr>
        <p:spPr>
          <a:xfrm>
            <a:off x="268741" y="1369524"/>
            <a:ext cx="8805300" cy="15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dirty="0">
                <a:solidFill>
                  <a:schemeClr val="tx1"/>
                </a:solidFill>
                <a:latin typeface="Proxima Nova"/>
                <a:ea typeface="Proxima Nova"/>
                <a:cs typeface="Proxima Nova"/>
                <a:sym typeface="Proxima Nova"/>
              </a:rPr>
              <a:t>Develop a Storyboard!</a:t>
            </a:r>
          </a:p>
          <a:p>
            <a:pPr marL="0" marR="0" lvl="0" indent="0" algn="ctr" rtl="0">
              <a:lnSpc>
                <a:spcPct val="100000"/>
              </a:lnSpc>
              <a:spcBef>
                <a:spcPts val="0"/>
              </a:spcBef>
              <a:spcAft>
                <a:spcPts val="0"/>
              </a:spcAft>
              <a:buNone/>
            </a:pPr>
            <a:endParaRPr lang="en" sz="3600" b="1" dirty="0">
              <a:solidFill>
                <a:srgbClr val="0075C3"/>
              </a:solidFill>
              <a:latin typeface="Proxima Nova"/>
              <a:ea typeface="Proxima Nova"/>
              <a:cs typeface="Proxima Nova"/>
              <a:sym typeface="Proxima Nova"/>
            </a:endParaRPr>
          </a:p>
          <a:p>
            <a:pPr marL="0" marR="0" lvl="0" indent="0" algn="ctr" rtl="0">
              <a:lnSpc>
                <a:spcPct val="100000"/>
              </a:lnSpc>
              <a:spcBef>
                <a:spcPts val="0"/>
              </a:spcBef>
              <a:spcAft>
                <a:spcPts val="0"/>
              </a:spcAft>
              <a:buNone/>
            </a:pPr>
            <a:r>
              <a:rPr lang="en" sz="2800" b="1" dirty="0">
                <a:solidFill>
                  <a:srgbClr val="0075C3"/>
                </a:solidFill>
                <a:latin typeface="Proxima Nova"/>
                <a:ea typeface="Proxima Nova"/>
                <a:cs typeface="Proxima Nova"/>
                <a:sym typeface="Proxima Nova"/>
              </a:rPr>
              <a:t>A storyboard could look like...</a:t>
            </a:r>
            <a:endParaRPr sz="2800" b="1" dirty="0">
              <a:solidFill>
                <a:srgbClr val="0075C3"/>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3"/>
          <p:cNvSpPr txBox="1"/>
          <p:nvPr/>
        </p:nvSpPr>
        <p:spPr>
          <a:xfrm>
            <a:off x="141800" y="1002675"/>
            <a:ext cx="6030000" cy="3744000"/>
          </a:xfrm>
          <a:prstGeom prst="rect">
            <a:avLst/>
          </a:prstGeom>
          <a:noFill/>
          <a:ln>
            <a:noFill/>
          </a:ln>
          <a:effectLst>
            <a:outerShdw blurRad="271463" dist="133350" dir="2760000" algn="bl" rotWithShape="0">
              <a:srgbClr val="000000">
                <a:alpha val="63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357" name="Google Shape;357;p63"/>
          <p:cNvSpPr txBox="1"/>
          <p:nvPr/>
        </p:nvSpPr>
        <p:spPr>
          <a:xfrm>
            <a:off x="79050" y="299650"/>
            <a:ext cx="5277600" cy="65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58" name="Google Shape;358;p63"/>
          <p:cNvPicPr preferRelativeResize="0"/>
          <p:nvPr/>
        </p:nvPicPr>
        <p:blipFill>
          <a:blip r:embed="rId3">
            <a:alphaModFix/>
          </a:blip>
          <a:stretch>
            <a:fillRect/>
          </a:stretch>
        </p:blipFill>
        <p:spPr>
          <a:xfrm rot="5400000">
            <a:off x="145585" y="829765"/>
            <a:ext cx="4645250" cy="3483976"/>
          </a:xfrm>
          <a:prstGeom prst="rect">
            <a:avLst/>
          </a:prstGeom>
          <a:noFill/>
          <a:ln>
            <a:noFill/>
          </a:ln>
          <a:effectLst>
            <a:outerShdw blurRad="271463" dist="133350" dir="2760000" algn="bl" rotWithShape="0">
              <a:srgbClr val="000000">
                <a:alpha val="63000"/>
              </a:srgbClr>
            </a:outerShdw>
          </a:effectLst>
        </p:spPr>
      </p:pic>
      <p:pic>
        <p:nvPicPr>
          <p:cNvPr id="359" name="Google Shape;359;p63"/>
          <p:cNvPicPr preferRelativeResize="0"/>
          <p:nvPr/>
        </p:nvPicPr>
        <p:blipFill>
          <a:blip r:embed="rId4">
            <a:alphaModFix/>
          </a:blip>
          <a:stretch>
            <a:fillRect/>
          </a:stretch>
        </p:blipFill>
        <p:spPr>
          <a:xfrm>
            <a:off x="4586000" y="249125"/>
            <a:ext cx="3483976" cy="4645392"/>
          </a:xfrm>
          <a:prstGeom prst="rect">
            <a:avLst/>
          </a:prstGeom>
          <a:noFill/>
          <a:ln>
            <a:noFill/>
          </a:ln>
          <a:effectLst>
            <a:outerShdw blurRad="271463" dist="133350" dir="2760000" algn="bl" rotWithShape="0">
              <a:srgbClr val="000000">
                <a:alpha val="6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64"/>
          <p:cNvPicPr preferRelativeResize="0"/>
          <p:nvPr/>
        </p:nvPicPr>
        <p:blipFill>
          <a:blip r:embed="rId3">
            <a:alphaModFix/>
          </a:blip>
          <a:stretch>
            <a:fillRect/>
          </a:stretch>
        </p:blipFill>
        <p:spPr>
          <a:xfrm>
            <a:off x="1095375" y="109538"/>
            <a:ext cx="6953250" cy="4924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65"/>
          <p:cNvPicPr preferRelativeResize="0"/>
          <p:nvPr/>
        </p:nvPicPr>
        <p:blipFill>
          <a:blip r:embed="rId3">
            <a:alphaModFix/>
          </a:blip>
          <a:stretch>
            <a:fillRect/>
          </a:stretch>
        </p:blipFill>
        <p:spPr>
          <a:xfrm>
            <a:off x="523875" y="190500"/>
            <a:ext cx="8096250" cy="4762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6"/>
          <p:cNvSpPr txBox="1"/>
          <p:nvPr/>
        </p:nvSpPr>
        <p:spPr>
          <a:xfrm>
            <a:off x="79050" y="299650"/>
            <a:ext cx="5277600" cy="65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75" name="Google Shape;375;p66"/>
          <p:cNvPicPr preferRelativeResize="0"/>
          <p:nvPr/>
        </p:nvPicPr>
        <p:blipFill rotWithShape="1">
          <a:blip r:embed="rId3">
            <a:alphaModFix/>
          </a:blip>
          <a:srcRect t="5574" b="9708"/>
          <a:stretch/>
        </p:blipFill>
        <p:spPr>
          <a:xfrm>
            <a:off x="1123913" y="165363"/>
            <a:ext cx="6896175" cy="4812773"/>
          </a:xfrm>
          <a:prstGeom prst="rect">
            <a:avLst/>
          </a:prstGeom>
          <a:noFill/>
          <a:ln>
            <a:noFill/>
          </a:ln>
          <a:effectLst>
            <a:outerShdw blurRad="271463" dist="133350" dir="2760000" algn="bl" rotWithShape="0">
              <a:srgbClr val="000000">
                <a:alpha val="6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7"/>
          <p:cNvSpPr txBox="1"/>
          <p:nvPr/>
        </p:nvSpPr>
        <p:spPr>
          <a:xfrm>
            <a:off x="1720350" y="863325"/>
            <a:ext cx="5703300" cy="15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a:solidFill>
                  <a:srgbClr val="0075C3"/>
                </a:solidFill>
                <a:latin typeface="Proxima Nova"/>
                <a:ea typeface="Proxima Nova"/>
                <a:cs typeface="Proxima Nova"/>
                <a:sym typeface="Proxima Nova"/>
              </a:rPr>
              <a:t>The Pitch:</a:t>
            </a:r>
            <a:endParaRPr sz="3600" b="1">
              <a:solidFill>
                <a:srgbClr val="0075C3"/>
              </a:solidFill>
              <a:latin typeface="Proxima Nova"/>
              <a:ea typeface="Proxima Nova"/>
              <a:cs typeface="Proxima Nova"/>
              <a:sym typeface="Proxima Nova"/>
            </a:endParaRPr>
          </a:p>
          <a:p>
            <a:pPr marL="0" marR="0" lvl="0" indent="0" algn="ctr" rtl="0">
              <a:lnSpc>
                <a:spcPct val="100000"/>
              </a:lnSpc>
              <a:spcBef>
                <a:spcPts val="0"/>
              </a:spcBef>
              <a:spcAft>
                <a:spcPts val="0"/>
              </a:spcAft>
              <a:buNone/>
            </a:pPr>
            <a:r>
              <a:rPr lang="en" sz="3600" b="1">
                <a:solidFill>
                  <a:srgbClr val="0075C3"/>
                </a:solidFill>
                <a:latin typeface="Proxima Nova"/>
                <a:ea typeface="Proxima Nova"/>
                <a:cs typeface="Proxima Nova"/>
                <a:sym typeface="Proxima Nova"/>
              </a:rPr>
              <a:t>Teams Share Outs</a:t>
            </a:r>
            <a:endParaRPr sz="3600" b="1">
              <a:solidFill>
                <a:srgbClr val="0075C3"/>
              </a:solidFill>
              <a:latin typeface="Proxima Nova"/>
              <a:ea typeface="Proxima Nova"/>
              <a:cs typeface="Proxima Nova"/>
              <a:sym typeface="Proxima Nova"/>
            </a:endParaRPr>
          </a:p>
        </p:txBody>
      </p:sp>
      <p:sp>
        <p:nvSpPr>
          <p:cNvPr id="381" name="Google Shape;381;p67"/>
          <p:cNvSpPr txBox="1"/>
          <p:nvPr/>
        </p:nvSpPr>
        <p:spPr>
          <a:xfrm>
            <a:off x="1720350" y="2403525"/>
            <a:ext cx="5703300" cy="17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Select one person in the group to present your idea/concept  </a:t>
            </a: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0"/>
              </a:spcAft>
              <a:buNone/>
            </a:pPr>
            <a:r>
              <a:rPr lang="en" sz="2500">
                <a:solidFill>
                  <a:schemeClr val="dk1"/>
                </a:solidFill>
                <a:latin typeface="Source Sans Pro Light"/>
                <a:ea typeface="Source Sans Pro Light"/>
                <a:cs typeface="Source Sans Pro Light"/>
                <a:sym typeface="Source Sans Pro Light"/>
              </a:rPr>
              <a:t>+  </a:t>
            </a:r>
            <a:endParaRPr sz="2500">
              <a:solidFill>
                <a:schemeClr val="dk1"/>
              </a:solidFill>
              <a:latin typeface="Source Sans Pro Light"/>
              <a:ea typeface="Source Sans Pro Light"/>
              <a:cs typeface="Source Sans Pro Light"/>
              <a:sym typeface="Source Sans Pro Light"/>
            </a:endParaRPr>
          </a:p>
          <a:p>
            <a:pPr marL="0" lvl="0" indent="0" algn="ctr" rtl="0">
              <a:spcBef>
                <a:spcPts val="75"/>
              </a:spcBef>
              <a:spcAft>
                <a:spcPts val="75"/>
              </a:spcAft>
              <a:buNone/>
            </a:pPr>
            <a:r>
              <a:rPr lang="en" sz="2500">
                <a:solidFill>
                  <a:schemeClr val="dk1"/>
                </a:solidFill>
                <a:latin typeface="Source Sans Pro Light"/>
                <a:ea typeface="Source Sans Pro Light"/>
                <a:cs typeface="Source Sans Pro Light"/>
                <a:sym typeface="Source Sans Pro Light"/>
              </a:rPr>
              <a:t>One person to hold up the flip chart</a:t>
            </a:r>
            <a:endParaRPr sz="2500">
              <a:solidFill>
                <a:schemeClr val="dk1"/>
              </a:solidFill>
              <a:latin typeface="Source Sans Pro Light"/>
              <a:ea typeface="Source Sans Pro Light"/>
              <a:cs typeface="Source Sans Pro Light"/>
              <a:sym typeface="Source Sans Pr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8"/>
          <p:cNvSpPr txBox="1"/>
          <p:nvPr/>
        </p:nvSpPr>
        <p:spPr>
          <a:xfrm>
            <a:off x="1720350" y="1091425"/>
            <a:ext cx="5703300" cy="15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dirty="0">
                <a:solidFill>
                  <a:srgbClr val="0075C3"/>
                </a:solidFill>
                <a:latin typeface="Proxima Nova"/>
                <a:ea typeface="Proxima Nova"/>
                <a:cs typeface="Proxima Nova"/>
                <a:sym typeface="Proxima Nova"/>
              </a:rPr>
              <a:t>Contribution Sheets</a:t>
            </a:r>
            <a:endParaRPr sz="3600" b="1" dirty="0">
              <a:solidFill>
                <a:srgbClr val="0075C3"/>
              </a:solidFill>
              <a:latin typeface="Proxima Nova"/>
              <a:ea typeface="Proxima Nova"/>
              <a:cs typeface="Proxima Nova"/>
              <a:sym typeface="Proxima Nova"/>
            </a:endParaRPr>
          </a:p>
        </p:txBody>
      </p:sp>
      <p:sp>
        <p:nvSpPr>
          <p:cNvPr id="387" name="Google Shape;387;p68"/>
          <p:cNvSpPr txBox="1"/>
          <p:nvPr/>
        </p:nvSpPr>
        <p:spPr>
          <a:xfrm>
            <a:off x="952350" y="1647825"/>
            <a:ext cx="7239300" cy="17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75"/>
              </a:spcAft>
              <a:buNone/>
            </a:pPr>
            <a:r>
              <a:rPr lang="en" sz="2500">
                <a:solidFill>
                  <a:schemeClr val="dk1"/>
                </a:solidFill>
                <a:latin typeface="Source Sans Pro Light"/>
                <a:ea typeface="Source Sans Pro Light"/>
                <a:cs typeface="Source Sans Pro Light"/>
                <a:sym typeface="Source Sans Pro Light"/>
              </a:rPr>
              <a:t>Fill out commitments sheets (one per person) and leave them facedown in the middle of the table.</a:t>
            </a:r>
            <a:endParaRPr sz="2500">
              <a:solidFill>
                <a:schemeClr val="dk1"/>
              </a:solidFill>
              <a:latin typeface="Source Sans Pro Light"/>
              <a:ea typeface="Source Sans Pro Light"/>
              <a:cs typeface="Source Sans Pro Light"/>
              <a:sym typeface="Source Sans Pr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9"/>
          <p:cNvSpPr txBox="1"/>
          <p:nvPr/>
        </p:nvSpPr>
        <p:spPr>
          <a:xfrm>
            <a:off x="1362800" y="1753950"/>
            <a:ext cx="62409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2"/>
              </a:solidFill>
            </a:endParaRPr>
          </a:p>
          <a:p>
            <a:pPr marL="0" lvl="0" indent="0" algn="ctr" rtl="0">
              <a:spcBef>
                <a:spcPts val="0"/>
              </a:spcBef>
              <a:spcAft>
                <a:spcPts val="0"/>
              </a:spcAft>
              <a:buNone/>
            </a:pPr>
            <a:endParaRPr sz="3600" b="1">
              <a:solidFill>
                <a:schemeClr val="dk2"/>
              </a:solidFill>
              <a:latin typeface="Proxima Nova"/>
              <a:ea typeface="Proxima Nova"/>
              <a:cs typeface="Proxima Nova"/>
              <a:sym typeface="Proxima Nov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7398" y="-315838"/>
            <a:ext cx="4413380" cy="57025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1448905" y="1062897"/>
            <a:ext cx="6201827" cy="4182887"/>
          </a:xfrm>
          <a:prstGeom prst="arc">
            <a:avLst>
              <a:gd name="adj1" fmla="val 19927548"/>
              <a:gd name="adj2" fmla="val 14772"/>
            </a:avLst>
          </a:prstGeom>
          <a:ln w="3492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1" name="Title 1"/>
          <p:cNvSpPr>
            <a:spLocks noGrp="1"/>
          </p:cNvSpPr>
          <p:nvPr>
            <p:ph type="title"/>
          </p:nvPr>
        </p:nvSpPr>
        <p:spPr>
          <a:xfrm>
            <a:off x="399198" y="152130"/>
            <a:ext cx="7225868" cy="500221"/>
          </a:xfrm>
        </p:spPr>
        <p:txBody>
          <a:bodyPr>
            <a:noAutofit/>
          </a:bodyPr>
          <a:lstStyle/>
          <a:p>
            <a:pPr algn="l"/>
            <a:r>
              <a:rPr lang="en-US" sz="1800" dirty="0">
                <a:solidFill>
                  <a:schemeClr val="tx1"/>
                </a:solidFill>
                <a:latin typeface="Source Sans Pro SemiBold" panose="020B0604020202020204" charset="0"/>
              </a:rPr>
              <a:t>2020 Census</a:t>
            </a:r>
            <a:br>
              <a:rPr lang="en-US" sz="1800" dirty="0">
                <a:solidFill>
                  <a:srgbClr val="0070C0"/>
                </a:solidFill>
                <a:latin typeface="Source Sans Pro SemiBold" panose="020B0604020202020204" charset="0"/>
              </a:rPr>
            </a:br>
            <a:r>
              <a:rPr lang="en-US" sz="1500" dirty="0">
                <a:solidFill>
                  <a:srgbClr val="0070C0"/>
                </a:solidFill>
                <a:latin typeface="Source Sans Pro SemiBold" panose="020B0604020202020204" charset="0"/>
              </a:rPr>
              <a:t>A Complete and Accurate Count of the Population and Housing </a:t>
            </a:r>
          </a:p>
        </p:txBody>
      </p:sp>
      <p:grpSp>
        <p:nvGrpSpPr>
          <p:cNvPr id="24" name="Group 23"/>
          <p:cNvGrpSpPr/>
          <p:nvPr/>
        </p:nvGrpSpPr>
        <p:grpSpPr>
          <a:xfrm>
            <a:off x="1625539" y="1792916"/>
            <a:ext cx="4773187" cy="2651785"/>
            <a:chOff x="1432192" y="2713291"/>
            <a:chExt cx="5486400" cy="317108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192" y="2713291"/>
              <a:ext cx="5486400" cy="3135095"/>
            </a:xfrm>
            <a:prstGeom prst="rect">
              <a:avLst/>
            </a:prstGeom>
          </p:spPr>
        </p:pic>
        <p:sp>
          <p:nvSpPr>
            <p:cNvPr id="10" name="TextBox 9"/>
            <p:cNvSpPr txBox="1"/>
            <p:nvPr/>
          </p:nvSpPr>
          <p:spPr>
            <a:xfrm>
              <a:off x="2698611" y="5277098"/>
              <a:ext cx="4189614" cy="607280"/>
            </a:xfrm>
            <a:prstGeom prst="rect">
              <a:avLst/>
            </a:prstGeom>
            <a:solidFill>
              <a:schemeClr val="bg1"/>
            </a:solidFill>
          </p:spPr>
          <p:txBody>
            <a:bodyPr wrap="square" tIns="0" rtlCol="0">
              <a:spAutoFit/>
            </a:bodyPr>
            <a:lstStyle/>
            <a:p>
              <a:pPr algn="ctr"/>
              <a:r>
                <a:rPr lang="en-US" sz="1500" dirty="0">
                  <a:solidFill>
                    <a:srgbClr val="002060"/>
                  </a:solidFill>
                  <a:latin typeface="Source Sans Pro SemiBold" panose="020B0604020202020204" charset="0"/>
                </a:rPr>
                <a:t>Count everyone once, </a:t>
              </a:r>
            </a:p>
            <a:p>
              <a:pPr algn="ctr"/>
              <a:r>
                <a:rPr lang="en-US" sz="1500" dirty="0">
                  <a:solidFill>
                    <a:srgbClr val="002060"/>
                  </a:solidFill>
                  <a:latin typeface="Source Sans Pro SemiBold" panose="020B0604020202020204" charset="0"/>
                </a:rPr>
                <a:t>only once, and in the right place. </a:t>
              </a:r>
            </a:p>
          </p:txBody>
        </p:sp>
      </p:grpSp>
      <p:sp>
        <p:nvSpPr>
          <p:cNvPr id="27" name="TextBox 26"/>
          <p:cNvSpPr txBox="1"/>
          <p:nvPr/>
        </p:nvSpPr>
        <p:spPr>
          <a:xfrm>
            <a:off x="724848" y="3959612"/>
            <a:ext cx="790451" cy="363754"/>
          </a:xfrm>
          <a:prstGeom prst="rect">
            <a:avLst/>
          </a:prstGeom>
          <a:noFill/>
        </p:spPr>
        <p:txBody>
          <a:bodyPr wrap="square" lIns="0" tIns="0" rIns="0" bIns="0" rtlCol="0">
            <a:spAutoFit/>
          </a:bodyPr>
          <a:lstStyle/>
          <a:p>
            <a:pPr algn="ctr"/>
            <a:r>
              <a:rPr lang="en-US" sz="788" b="1" dirty="0">
                <a:solidFill>
                  <a:schemeClr val="accent5">
                    <a:lumMod val="50000"/>
                  </a:schemeClr>
                </a:solidFill>
              </a:rPr>
              <a:t>ESTABLISH WHERE TO COUNT</a:t>
            </a:r>
          </a:p>
        </p:txBody>
      </p:sp>
      <p:sp>
        <p:nvSpPr>
          <p:cNvPr id="32" name="TextBox 31"/>
          <p:cNvSpPr txBox="1"/>
          <p:nvPr/>
        </p:nvSpPr>
        <p:spPr>
          <a:xfrm>
            <a:off x="4221879" y="1449858"/>
            <a:ext cx="697964" cy="242502"/>
          </a:xfrm>
          <a:prstGeom prst="rect">
            <a:avLst/>
          </a:prstGeom>
          <a:noFill/>
        </p:spPr>
        <p:txBody>
          <a:bodyPr wrap="square" lIns="0" tIns="0" rIns="0" bIns="0" rtlCol="0">
            <a:spAutoFit/>
          </a:bodyPr>
          <a:lstStyle/>
          <a:p>
            <a:pPr algn="ctr"/>
            <a:r>
              <a:rPr lang="en-US" sz="788" b="1" dirty="0">
                <a:solidFill>
                  <a:schemeClr val="accent5">
                    <a:lumMod val="50000"/>
                  </a:schemeClr>
                </a:solidFill>
              </a:rPr>
              <a:t>SELF-RESPONSE</a:t>
            </a:r>
          </a:p>
        </p:txBody>
      </p:sp>
      <p:sp>
        <p:nvSpPr>
          <p:cNvPr id="36" name="TextBox 35"/>
          <p:cNvSpPr txBox="1"/>
          <p:nvPr/>
        </p:nvSpPr>
        <p:spPr>
          <a:xfrm>
            <a:off x="7042008" y="3959612"/>
            <a:ext cx="1141387" cy="363754"/>
          </a:xfrm>
          <a:prstGeom prst="rect">
            <a:avLst/>
          </a:prstGeom>
          <a:noFill/>
        </p:spPr>
        <p:txBody>
          <a:bodyPr wrap="square" lIns="0" tIns="0" rIns="0" bIns="0" rtlCol="0">
            <a:spAutoFit/>
          </a:bodyPr>
          <a:lstStyle/>
          <a:p>
            <a:pPr algn="ctr"/>
            <a:r>
              <a:rPr lang="en-US" sz="788" b="1" dirty="0">
                <a:solidFill>
                  <a:schemeClr val="accent5">
                    <a:lumMod val="50000"/>
                  </a:schemeClr>
                </a:solidFill>
              </a:rPr>
              <a:t>TABULATE DATA AND RELEASE CENSUS RESULTS</a:t>
            </a:r>
          </a:p>
        </p:txBody>
      </p:sp>
      <p:sp>
        <p:nvSpPr>
          <p:cNvPr id="21" name="TextBox 20"/>
          <p:cNvSpPr txBox="1"/>
          <p:nvPr/>
        </p:nvSpPr>
        <p:spPr>
          <a:xfrm>
            <a:off x="1555390" y="2176066"/>
            <a:ext cx="838976" cy="363754"/>
          </a:xfrm>
          <a:prstGeom prst="rect">
            <a:avLst/>
          </a:prstGeom>
          <a:noFill/>
        </p:spPr>
        <p:txBody>
          <a:bodyPr wrap="square" lIns="0" tIns="0" rIns="0" bIns="0" rtlCol="0">
            <a:spAutoFit/>
          </a:bodyPr>
          <a:lstStyle/>
          <a:p>
            <a:pPr algn="ctr"/>
            <a:r>
              <a:rPr lang="en-US" sz="788" b="1" dirty="0">
                <a:solidFill>
                  <a:schemeClr val="accent5">
                    <a:lumMod val="50000"/>
                  </a:schemeClr>
                </a:solidFill>
              </a:rPr>
              <a:t>MOTIVATE PEOPLE TO RESPOND</a:t>
            </a:r>
          </a:p>
        </p:txBody>
      </p:sp>
      <p:sp>
        <p:nvSpPr>
          <p:cNvPr id="34" name="TextBox 33"/>
          <p:cNvSpPr txBox="1"/>
          <p:nvPr/>
        </p:nvSpPr>
        <p:spPr>
          <a:xfrm>
            <a:off x="6332333" y="2147761"/>
            <a:ext cx="668867" cy="363754"/>
          </a:xfrm>
          <a:prstGeom prst="rect">
            <a:avLst/>
          </a:prstGeom>
          <a:noFill/>
        </p:spPr>
        <p:txBody>
          <a:bodyPr wrap="square" lIns="0" tIns="0" rIns="0" bIns="0" rtlCol="0">
            <a:spAutoFit/>
          </a:bodyPr>
          <a:lstStyle/>
          <a:p>
            <a:pPr algn="ctr"/>
            <a:r>
              <a:rPr lang="en-US" sz="788" b="1" dirty="0">
                <a:solidFill>
                  <a:schemeClr val="accent5">
                    <a:lumMod val="50000"/>
                  </a:schemeClr>
                </a:solidFill>
              </a:rPr>
              <a:t>NONRESPONSE FOLLOWUP</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10" y="3241617"/>
            <a:ext cx="679857" cy="67985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666" y="1367679"/>
            <a:ext cx="682322" cy="68232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1215" y="3204724"/>
            <a:ext cx="682184" cy="68218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7802" y="772339"/>
            <a:ext cx="661763" cy="66176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4932" y="1421190"/>
            <a:ext cx="679892" cy="679892"/>
          </a:xfrm>
          <a:prstGeom prst="rect">
            <a:avLst/>
          </a:prstGeom>
        </p:spPr>
      </p:pic>
      <p:sp>
        <p:nvSpPr>
          <p:cNvPr id="28" name="Arc 27"/>
          <p:cNvSpPr/>
          <p:nvPr/>
        </p:nvSpPr>
        <p:spPr>
          <a:xfrm>
            <a:off x="1029238" y="1085020"/>
            <a:ext cx="6201827" cy="4182887"/>
          </a:xfrm>
          <a:prstGeom prst="arc">
            <a:avLst>
              <a:gd name="adj1" fmla="val 10803474"/>
              <a:gd name="adj2" fmla="val 12162956"/>
            </a:avLst>
          </a:prstGeom>
          <a:ln w="3492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9" name="Arc 28"/>
          <p:cNvSpPr/>
          <p:nvPr/>
        </p:nvSpPr>
        <p:spPr>
          <a:xfrm>
            <a:off x="1257620" y="1091044"/>
            <a:ext cx="6201827" cy="4182887"/>
          </a:xfrm>
          <a:prstGeom prst="arc">
            <a:avLst>
              <a:gd name="adj1" fmla="val 13153537"/>
              <a:gd name="adj2" fmla="val 15578667"/>
            </a:avLst>
          </a:prstGeom>
          <a:ln w="3492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0" name="Arc 29"/>
          <p:cNvSpPr/>
          <p:nvPr/>
        </p:nvSpPr>
        <p:spPr>
          <a:xfrm>
            <a:off x="1413118" y="1012315"/>
            <a:ext cx="6201827" cy="4182887"/>
          </a:xfrm>
          <a:prstGeom prst="arc">
            <a:avLst>
              <a:gd name="adj1" fmla="val 16724853"/>
              <a:gd name="adj2" fmla="val 19021064"/>
            </a:avLst>
          </a:prstGeom>
          <a:ln w="3492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 name="Slide Number Placeholder 1"/>
          <p:cNvSpPr>
            <a:spLocks noGrp="1"/>
          </p:cNvSpPr>
          <p:nvPr>
            <p:ph type="sldNum" sz="quarter" idx="12"/>
          </p:nvPr>
        </p:nvSpPr>
        <p:spPr/>
        <p:txBody>
          <a:bodyPr/>
          <a:lstStyle/>
          <a:p>
            <a:fld id="{24BFE6D4-27A9-4AE4-9EAE-AF75F97B179B}" type="slidenum">
              <a:rPr lang="en-US" smtClean="0"/>
              <a:t>3</a:t>
            </a:fld>
            <a:endParaRPr lang="en-US"/>
          </a:p>
        </p:txBody>
      </p:sp>
    </p:spTree>
    <p:extLst>
      <p:ext uri="{BB962C8B-B14F-4D97-AF65-F5344CB8AC3E}">
        <p14:creationId xmlns:p14="http://schemas.microsoft.com/office/powerpoint/2010/main" val="6374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2" grpId="0"/>
      <p:bldP spid="36" grpId="0"/>
      <p:bldP spid="21" grpId="0"/>
      <p:bldP spid="34" grpId="0"/>
      <p:bldP spid="28"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1"/>
          <p:cNvSpPr txBox="1"/>
          <p:nvPr/>
        </p:nvSpPr>
        <p:spPr>
          <a:xfrm>
            <a:off x="780450" y="687450"/>
            <a:ext cx="7583100" cy="187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75C3"/>
                </a:solidFill>
                <a:latin typeface="Proxima Nova"/>
                <a:ea typeface="Proxima Nova"/>
                <a:cs typeface="Proxima Nova"/>
                <a:sym typeface="Proxima Nova"/>
              </a:rPr>
              <a:t>CENSUS SOLUTIONS WORKSHOP TOOLKIT</a:t>
            </a:r>
            <a:endParaRPr sz="6000" b="1">
              <a:solidFill>
                <a:srgbClr val="0075C3"/>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2"/>
          <p:cNvSpPr/>
          <p:nvPr/>
        </p:nvSpPr>
        <p:spPr>
          <a:xfrm>
            <a:off x="0" y="0"/>
            <a:ext cx="9144000" cy="5143500"/>
          </a:xfrm>
          <a:prstGeom prst="rect">
            <a:avLst/>
          </a:prstGeom>
          <a:solidFill>
            <a:srgbClr val="D9D9D9"/>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10" name="Google Shape;410;p72"/>
          <p:cNvSpPr txBox="1"/>
          <p:nvPr/>
        </p:nvSpPr>
        <p:spPr>
          <a:xfrm>
            <a:off x="7728599" y="4523500"/>
            <a:ext cx="1415400" cy="249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 sz="800">
                <a:latin typeface="Source Sans Pro Light"/>
                <a:ea typeface="Source Sans Pro Light"/>
                <a:cs typeface="Source Sans Pro Light"/>
                <a:sym typeface="Source Sans Pro Light"/>
              </a:rPr>
              <a:t>PRE-DECISIONAL DOCUMENT</a:t>
            </a:r>
            <a:endParaRPr sz="800">
              <a:latin typeface="Source Sans Pro Light"/>
              <a:ea typeface="Source Sans Pro Light"/>
              <a:cs typeface="Source Sans Pro Light"/>
              <a:sym typeface="Source Sans Pro Light"/>
            </a:endParaRPr>
          </a:p>
        </p:txBody>
      </p:sp>
      <p:sp>
        <p:nvSpPr>
          <p:cNvPr id="411" name="Google Shape;411;p72"/>
          <p:cNvSpPr txBox="1">
            <a:spLocks noGrp="1"/>
          </p:cNvSpPr>
          <p:nvPr>
            <p:ph type="sldNum" idx="12"/>
          </p:nvPr>
        </p:nvSpPr>
        <p:spPr>
          <a:xfrm>
            <a:off x="8387279" y="4613226"/>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sz="800">
                <a:solidFill>
                  <a:srgbClr val="000000"/>
                </a:solidFill>
                <a:latin typeface="Source Sans Pro"/>
                <a:ea typeface="Source Sans Pro"/>
                <a:cs typeface="Source Sans Pro"/>
                <a:sym typeface="Source Sans Pro"/>
              </a:rPr>
              <a:t>31</a:t>
            </a:fld>
            <a:endParaRPr sz="800">
              <a:solidFill>
                <a:srgbClr val="000000"/>
              </a:solidFill>
              <a:latin typeface="Source Sans Pro"/>
              <a:ea typeface="Source Sans Pro"/>
              <a:cs typeface="Source Sans Pro"/>
              <a:sym typeface="Source Sans Pro"/>
            </a:endParaRPr>
          </a:p>
        </p:txBody>
      </p:sp>
      <p:pic>
        <p:nvPicPr>
          <p:cNvPr id="412" name="Google Shape;412;p72"/>
          <p:cNvPicPr preferRelativeResize="0"/>
          <p:nvPr/>
        </p:nvPicPr>
        <p:blipFill>
          <a:blip r:embed="rId3">
            <a:alphaModFix/>
          </a:blip>
          <a:stretch>
            <a:fillRect/>
          </a:stretch>
        </p:blipFill>
        <p:spPr>
          <a:xfrm>
            <a:off x="0" y="-65175"/>
            <a:ext cx="3143075" cy="2429200"/>
          </a:xfrm>
          <a:prstGeom prst="rect">
            <a:avLst/>
          </a:prstGeom>
          <a:noFill/>
          <a:ln>
            <a:noFill/>
          </a:ln>
          <a:effectLst>
            <a:outerShdw blurRad="142875" dist="19050" dir="5400000" algn="bl" rotWithShape="0">
              <a:srgbClr val="000000"/>
            </a:outerShdw>
          </a:effectLst>
        </p:spPr>
      </p:pic>
      <p:pic>
        <p:nvPicPr>
          <p:cNvPr id="413" name="Google Shape;413;p72"/>
          <p:cNvPicPr preferRelativeResize="0"/>
          <p:nvPr/>
        </p:nvPicPr>
        <p:blipFill>
          <a:blip r:embed="rId4">
            <a:alphaModFix/>
          </a:blip>
          <a:stretch>
            <a:fillRect/>
          </a:stretch>
        </p:blipFill>
        <p:spPr>
          <a:xfrm>
            <a:off x="3022962" y="182788"/>
            <a:ext cx="3098075" cy="2394675"/>
          </a:xfrm>
          <a:prstGeom prst="rect">
            <a:avLst/>
          </a:prstGeom>
          <a:noFill/>
          <a:ln>
            <a:noFill/>
          </a:ln>
          <a:effectLst>
            <a:outerShdw blurRad="271463" dist="9525" dir="5400000" algn="bl" rotWithShape="0">
              <a:srgbClr val="000000">
                <a:alpha val="87000"/>
              </a:srgbClr>
            </a:outerShdw>
          </a:effectLst>
        </p:spPr>
      </p:pic>
      <p:pic>
        <p:nvPicPr>
          <p:cNvPr id="414" name="Google Shape;414;p72"/>
          <p:cNvPicPr preferRelativeResize="0"/>
          <p:nvPr/>
        </p:nvPicPr>
        <p:blipFill>
          <a:blip r:embed="rId5">
            <a:alphaModFix/>
          </a:blip>
          <a:stretch>
            <a:fillRect/>
          </a:stretch>
        </p:blipFill>
        <p:spPr>
          <a:xfrm>
            <a:off x="177550" y="2199188"/>
            <a:ext cx="3271975" cy="2533150"/>
          </a:xfrm>
          <a:prstGeom prst="rect">
            <a:avLst/>
          </a:prstGeom>
          <a:noFill/>
          <a:ln>
            <a:noFill/>
          </a:ln>
          <a:effectLst>
            <a:outerShdw blurRad="314325" dist="19050" dir="5400000" algn="bl" rotWithShape="0">
              <a:srgbClr val="000000"/>
            </a:outerShdw>
          </a:effectLst>
        </p:spPr>
      </p:pic>
      <p:pic>
        <p:nvPicPr>
          <p:cNvPr id="415" name="Google Shape;415;p72"/>
          <p:cNvPicPr preferRelativeResize="0"/>
          <p:nvPr/>
        </p:nvPicPr>
        <p:blipFill>
          <a:blip r:embed="rId6">
            <a:alphaModFix/>
          </a:blip>
          <a:stretch>
            <a:fillRect/>
          </a:stretch>
        </p:blipFill>
        <p:spPr>
          <a:xfrm>
            <a:off x="3144375" y="2330575"/>
            <a:ext cx="3334501" cy="2577426"/>
          </a:xfrm>
          <a:prstGeom prst="rect">
            <a:avLst/>
          </a:prstGeom>
          <a:noFill/>
          <a:ln>
            <a:noFill/>
          </a:ln>
          <a:effectLst>
            <a:outerShdw blurRad="242888" dist="38100" dir="3240000" algn="bl" rotWithShape="0">
              <a:srgbClr val="000000">
                <a:alpha val="94000"/>
              </a:srgbClr>
            </a:outerShdw>
          </a:effectLst>
        </p:spPr>
      </p:pic>
      <p:pic>
        <p:nvPicPr>
          <p:cNvPr id="416" name="Google Shape;416;p72"/>
          <p:cNvPicPr preferRelativeResize="0"/>
          <p:nvPr/>
        </p:nvPicPr>
        <p:blipFill>
          <a:blip r:embed="rId7">
            <a:alphaModFix/>
          </a:blip>
          <a:stretch>
            <a:fillRect/>
          </a:stretch>
        </p:blipFill>
        <p:spPr>
          <a:xfrm>
            <a:off x="5932125" y="514338"/>
            <a:ext cx="3098075" cy="2438712"/>
          </a:xfrm>
          <a:prstGeom prst="rect">
            <a:avLst/>
          </a:prstGeom>
          <a:noFill/>
          <a:ln>
            <a:noFill/>
          </a:ln>
          <a:effectLst>
            <a:outerShdw blurRad="257175" dist="38100" dir="7260000" algn="bl" rotWithShape="0">
              <a:srgbClr val="000000"/>
            </a:outerShdw>
          </a:effectLst>
        </p:spPr>
      </p:pic>
      <p:pic>
        <p:nvPicPr>
          <p:cNvPr id="417" name="Google Shape;417;p72"/>
          <p:cNvPicPr preferRelativeResize="0"/>
          <p:nvPr/>
        </p:nvPicPr>
        <p:blipFill>
          <a:blip r:embed="rId8">
            <a:alphaModFix/>
          </a:blip>
          <a:stretch>
            <a:fillRect/>
          </a:stretch>
        </p:blipFill>
        <p:spPr>
          <a:xfrm>
            <a:off x="6261569" y="2664450"/>
            <a:ext cx="3098074" cy="2392581"/>
          </a:xfrm>
          <a:prstGeom prst="rect">
            <a:avLst/>
          </a:prstGeom>
          <a:noFill/>
          <a:ln>
            <a:noFill/>
          </a:ln>
          <a:effectLst>
            <a:outerShdw blurRad="257175" dist="47625" dir="6900000" algn="bl" rotWithShape="0">
              <a:srgbClr val="000000">
                <a:alpha val="98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7"/>
          <p:cNvSpPr txBox="1"/>
          <p:nvPr/>
        </p:nvSpPr>
        <p:spPr>
          <a:xfrm>
            <a:off x="273600" y="1753367"/>
            <a:ext cx="8596800" cy="278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75C3"/>
                </a:solidFill>
                <a:latin typeface="Proxima Nova"/>
                <a:ea typeface="Proxima Nova"/>
                <a:cs typeface="Proxima Nova"/>
                <a:sym typeface="Proxima Nova"/>
              </a:rPr>
              <a:t>THANK YOU</a:t>
            </a:r>
            <a:endParaRPr sz="4200" b="1">
              <a:solidFill>
                <a:srgbClr val="0075C3"/>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8"/>
          <p:cNvSpPr/>
          <p:nvPr/>
        </p:nvSpPr>
        <p:spPr>
          <a:xfrm>
            <a:off x="0" y="0"/>
            <a:ext cx="9144000" cy="5143500"/>
          </a:xfrm>
          <a:prstGeom prst="rect">
            <a:avLst/>
          </a:prstGeom>
          <a:solidFill>
            <a:srgbClr val="0075C3"/>
          </a:solid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endParaRPr sz="4200" b="1">
              <a:solidFill>
                <a:srgbClr val="FFFFFF"/>
              </a:solidFill>
              <a:latin typeface="Proxima Nova"/>
              <a:ea typeface="Proxima Nova"/>
              <a:cs typeface="Proxima Nova"/>
              <a:sym typeface="Proxima Nova"/>
            </a:endParaRPr>
          </a:p>
        </p:txBody>
      </p:sp>
      <p:cxnSp>
        <p:nvCxnSpPr>
          <p:cNvPr id="456" name="Google Shape;456;p78"/>
          <p:cNvCxnSpPr/>
          <p:nvPr/>
        </p:nvCxnSpPr>
        <p:spPr>
          <a:xfrm>
            <a:off x="495300" y="409575"/>
            <a:ext cx="8153400" cy="0"/>
          </a:xfrm>
          <a:prstGeom prst="straightConnector1">
            <a:avLst/>
          </a:prstGeom>
          <a:noFill/>
          <a:ln w="9525" cap="flat" cmpd="sng">
            <a:solidFill>
              <a:schemeClr val="lt1"/>
            </a:solidFill>
            <a:prstDash val="solid"/>
            <a:round/>
            <a:headEnd type="none" w="med" len="med"/>
            <a:tailEnd type="none" w="med" len="med"/>
          </a:ln>
        </p:spPr>
      </p:cxnSp>
      <p:sp>
        <p:nvSpPr>
          <p:cNvPr id="457" name="Google Shape;457;p78"/>
          <p:cNvSpPr txBox="1"/>
          <p:nvPr/>
        </p:nvSpPr>
        <p:spPr>
          <a:xfrm>
            <a:off x="389750" y="3351025"/>
            <a:ext cx="8669100" cy="1457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dirty="0">
              <a:solidFill>
                <a:schemeClr val="lt1"/>
              </a:solidFill>
              <a:latin typeface="Merriweather"/>
              <a:ea typeface="Merriweather"/>
              <a:cs typeface="Merriweather"/>
              <a:sym typeface="Merriweather"/>
            </a:endParaRPr>
          </a:p>
          <a:p>
            <a:pPr marL="0" lvl="0" indent="0" rtl="0">
              <a:lnSpc>
                <a:spcPct val="115000"/>
              </a:lnSpc>
              <a:spcBef>
                <a:spcPts val="0"/>
              </a:spcBef>
              <a:spcAft>
                <a:spcPts val="0"/>
              </a:spcAft>
              <a:buNone/>
            </a:pPr>
            <a:endParaRPr dirty="0">
              <a:solidFill>
                <a:srgbClr val="FFFFFF"/>
              </a:solidFill>
              <a:latin typeface="Merriweather"/>
              <a:ea typeface="Merriweather"/>
              <a:cs typeface="Merriweather"/>
              <a:sym typeface="Merriweather"/>
            </a:endParaRPr>
          </a:p>
          <a:p>
            <a:pPr marL="0" lvl="0" indent="0" rtl="0">
              <a:spcBef>
                <a:spcPts val="0"/>
              </a:spcBef>
              <a:spcAft>
                <a:spcPts val="0"/>
              </a:spcAft>
              <a:buNone/>
            </a:pPr>
            <a:endParaRPr sz="1800" dirty="0">
              <a:solidFill>
                <a:srgbClr val="FFFFFF"/>
              </a:solidFill>
              <a:latin typeface="Merriweather"/>
              <a:ea typeface="Merriweather"/>
              <a:cs typeface="Merriweather"/>
              <a:sym typeface="Merriweather"/>
            </a:endParaRPr>
          </a:p>
        </p:txBody>
      </p:sp>
      <p:cxnSp>
        <p:nvCxnSpPr>
          <p:cNvPr id="458" name="Google Shape;458;p78"/>
          <p:cNvCxnSpPr/>
          <p:nvPr/>
        </p:nvCxnSpPr>
        <p:spPr>
          <a:xfrm>
            <a:off x="495300" y="3351025"/>
            <a:ext cx="8147700" cy="26100"/>
          </a:xfrm>
          <a:prstGeom prst="straightConnector1">
            <a:avLst/>
          </a:prstGeom>
          <a:noFill/>
          <a:ln w="9525" cap="flat" cmpd="sng">
            <a:solidFill>
              <a:srgbClr val="CFE2F3"/>
            </a:solidFill>
            <a:prstDash val="solid"/>
            <a:round/>
            <a:headEnd type="none" w="med" len="med"/>
            <a:tailEnd type="none" w="med" len="med"/>
          </a:ln>
        </p:spPr>
      </p:cxnSp>
      <p:sp>
        <p:nvSpPr>
          <p:cNvPr id="459" name="Google Shape;459;p78"/>
          <p:cNvSpPr txBox="1"/>
          <p:nvPr/>
        </p:nvSpPr>
        <p:spPr>
          <a:xfrm>
            <a:off x="389750" y="3494249"/>
            <a:ext cx="4381033" cy="1457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solidFill>
                  <a:srgbClr val="FFFFFF"/>
                </a:solidFill>
                <a:latin typeface="Source Sans Pro Light"/>
                <a:ea typeface="Source Sans Pro Light"/>
                <a:cs typeface="Source Sans Pro Light"/>
                <a:sym typeface="Source Sans Pro Light"/>
              </a:rPr>
              <a:t>OFFICE OF CONGRESSIONAL AND  </a:t>
            </a:r>
            <a:endParaRPr sz="1200" dirty="0">
              <a:solidFill>
                <a:srgbClr val="FFFFFF"/>
              </a:solidFill>
              <a:latin typeface="Source Sans Pro Light"/>
              <a:ea typeface="Source Sans Pro Light"/>
              <a:cs typeface="Source Sans Pro Light"/>
              <a:sym typeface="Source Sans Pro Light"/>
            </a:endParaRPr>
          </a:p>
          <a:p>
            <a:pPr marL="0" lvl="0" indent="0" rtl="0">
              <a:lnSpc>
                <a:spcPct val="115000"/>
              </a:lnSpc>
              <a:spcBef>
                <a:spcPts val="0"/>
              </a:spcBef>
              <a:spcAft>
                <a:spcPts val="0"/>
              </a:spcAft>
              <a:buNone/>
            </a:pPr>
            <a:r>
              <a:rPr lang="en" sz="1200" dirty="0">
                <a:solidFill>
                  <a:srgbClr val="FFFFFF"/>
                </a:solidFill>
                <a:latin typeface="Source Sans Pro Light"/>
                <a:ea typeface="Source Sans Pro Light"/>
                <a:cs typeface="Source Sans Pro Light"/>
                <a:sym typeface="Source Sans Pro Light"/>
              </a:rPr>
              <a:t>INTERGOVERNMENTAL AFFAIRS </a:t>
            </a:r>
            <a:endParaRPr sz="1200" dirty="0">
              <a:solidFill>
                <a:srgbClr val="FFFFFF"/>
              </a:solidFill>
              <a:latin typeface="Source Sans Pro Light"/>
              <a:ea typeface="Source Sans Pro Light"/>
              <a:cs typeface="Source Sans Pro Light"/>
              <a:sym typeface="Source Sans Pro Light"/>
            </a:endParaRPr>
          </a:p>
          <a:p>
            <a:pPr marL="0" lvl="0" indent="0" rtl="0">
              <a:lnSpc>
                <a:spcPct val="115000"/>
              </a:lnSpc>
              <a:spcBef>
                <a:spcPts val="0"/>
              </a:spcBef>
              <a:spcAft>
                <a:spcPts val="0"/>
              </a:spcAft>
              <a:buNone/>
            </a:pPr>
            <a:r>
              <a:rPr lang="en" sz="1200" dirty="0">
                <a:solidFill>
                  <a:srgbClr val="FFFFFF"/>
                </a:solidFill>
                <a:latin typeface="Merriweather"/>
                <a:ea typeface="Merriweather"/>
                <a:cs typeface="Merriweather"/>
                <a:sym typeface="Merriweather"/>
              </a:rPr>
              <a:t>Haley Ashcom </a:t>
            </a:r>
            <a:endParaRPr sz="1200" dirty="0">
              <a:solidFill>
                <a:srgbClr val="FFFFFF"/>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endParaRPr dirty="0">
              <a:solidFill>
                <a:schemeClr val="lt1"/>
              </a:solidFill>
              <a:latin typeface="Source Sans Pro Light"/>
              <a:ea typeface="Source Sans Pro Light"/>
              <a:cs typeface="Source Sans Pro Light"/>
              <a:sym typeface="Source Sans Pro Light"/>
            </a:endParaRPr>
          </a:p>
          <a:p>
            <a:pPr marL="0" lvl="0" indent="0" rtl="0">
              <a:lnSpc>
                <a:spcPct val="115000"/>
              </a:lnSpc>
              <a:spcBef>
                <a:spcPts val="0"/>
              </a:spcBef>
              <a:spcAft>
                <a:spcPts val="0"/>
              </a:spcAft>
              <a:buClr>
                <a:schemeClr val="dk1"/>
              </a:buClr>
              <a:buSzPts val="1100"/>
              <a:buFont typeface="Arial"/>
              <a:buNone/>
            </a:pPr>
            <a:r>
              <a:rPr lang="en" sz="2000" b="1" dirty="0">
                <a:solidFill>
                  <a:schemeClr val="lt1"/>
                </a:solidFill>
                <a:latin typeface="Source Sans Pro"/>
                <a:ea typeface="Source Sans Pro"/>
                <a:cs typeface="Source Sans Pro"/>
                <a:sym typeface="Source Sans Pro"/>
              </a:rPr>
              <a:t>haley.m.ashcom@census.gov</a:t>
            </a:r>
            <a:endParaRPr sz="1100" dirty="0">
              <a:solidFill>
                <a:srgbClr val="FFFFFF"/>
              </a:solidFill>
              <a:latin typeface="Merriweather"/>
              <a:ea typeface="Merriweather"/>
              <a:cs typeface="Merriweather"/>
              <a:sym typeface="Merriweather"/>
            </a:endParaRPr>
          </a:p>
          <a:p>
            <a:pPr marL="0" lvl="0" indent="0" rtl="0">
              <a:lnSpc>
                <a:spcPct val="115000"/>
              </a:lnSpc>
              <a:spcBef>
                <a:spcPts val="0"/>
              </a:spcBef>
              <a:spcAft>
                <a:spcPts val="0"/>
              </a:spcAft>
              <a:buClr>
                <a:schemeClr val="dk1"/>
              </a:buClr>
              <a:buSzPts val="1100"/>
              <a:buFont typeface="Arial"/>
              <a:buNone/>
            </a:pPr>
            <a:endParaRPr dirty="0">
              <a:solidFill>
                <a:schemeClr val="lt1"/>
              </a:solidFill>
              <a:latin typeface="Merriweather Light"/>
              <a:ea typeface="Merriweather Light"/>
              <a:cs typeface="Merriweather Light"/>
              <a:sym typeface="Merriweather Light"/>
            </a:endParaRPr>
          </a:p>
          <a:p>
            <a:pPr marL="0" lvl="0" indent="0" rtl="0">
              <a:lnSpc>
                <a:spcPct val="115000"/>
              </a:lnSpc>
              <a:spcBef>
                <a:spcPts val="0"/>
              </a:spcBef>
              <a:spcAft>
                <a:spcPts val="0"/>
              </a:spcAft>
              <a:buClr>
                <a:schemeClr val="dk1"/>
              </a:buClr>
              <a:buSzPts val="1100"/>
              <a:buFont typeface="Arial"/>
              <a:buNone/>
            </a:pPr>
            <a:endParaRPr dirty="0">
              <a:solidFill>
                <a:schemeClr val="lt1"/>
              </a:solidFill>
              <a:latin typeface="Merriweather Light"/>
              <a:ea typeface="Merriweather Light"/>
              <a:cs typeface="Merriweather Light"/>
              <a:sym typeface="Merriweather Light"/>
            </a:endParaRPr>
          </a:p>
          <a:p>
            <a:pPr marL="0" lvl="0" indent="0" rtl="0">
              <a:lnSpc>
                <a:spcPct val="115000"/>
              </a:lnSpc>
              <a:spcBef>
                <a:spcPts val="0"/>
              </a:spcBef>
              <a:spcAft>
                <a:spcPts val="0"/>
              </a:spcAft>
              <a:buNone/>
            </a:pPr>
            <a:endParaRPr dirty="0">
              <a:solidFill>
                <a:srgbClr val="FFFFFF"/>
              </a:solidFill>
              <a:latin typeface="Merriweather"/>
              <a:ea typeface="Merriweather"/>
              <a:cs typeface="Merriweather"/>
              <a:sym typeface="Merriweather"/>
            </a:endParaRPr>
          </a:p>
          <a:p>
            <a:pPr marL="0" lvl="0" indent="0" rtl="0">
              <a:spcBef>
                <a:spcPts val="0"/>
              </a:spcBef>
              <a:spcAft>
                <a:spcPts val="0"/>
              </a:spcAft>
              <a:buNone/>
            </a:pPr>
            <a:endParaRPr sz="1800" dirty="0">
              <a:solidFill>
                <a:srgbClr val="FFFFFF"/>
              </a:solidFill>
              <a:latin typeface="Merriweather"/>
              <a:ea typeface="Merriweather"/>
              <a:cs typeface="Merriweather"/>
              <a:sym typeface="Merriweather"/>
            </a:endParaRPr>
          </a:p>
        </p:txBody>
      </p:sp>
      <p:sp>
        <p:nvSpPr>
          <p:cNvPr id="460" name="Google Shape;460;p78"/>
          <p:cNvSpPr txBox="1"/>
          <p:nvPr/>
        </p:nvSpPr>
        <p:spPr>
          <a:xfrm>
            <a:off x="495300" y="833000"/>
            <a:ext cx="7887600" cy="117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b="1" u="sng" dirty="0">
                <a:solidFill>
                  <a:schemeClr val="bg1"/>
                </a:solidFill>
                <a:latin typeface="Proxima Nova"/>
                <a:ea typeface="Proxima Nova"/>
                <a:cs typeface="Proxima Nova"/>
                <a:sym typeface="Proxima Nova"/>
                <a:hlinkClick r:id="rId3"/>
              </a:rPr>
              <a:t>census.partners@census.gov</a:t>
            </a:r>
            <a:endParaRPr sz="3000" b="1" dirty="0">
              <a:solidFill>
                <a:schemeClr val="bg1"/>
              </a:solidFill>
              <a:latin typeface="Proxima Nova"/>
              <a:ea typeface="Proxima Nova"/>
              <a:cs typeface="Proxima Nova"/>
              <a:sym typeface="Proxima Nova"/>
            </a:endParaRPr>
          </a:p>
          <a:p>
            <a:pPr marL="0" lvl="0" indent="0">
              <a:spcBef>
                <a:spcPts val="0"/>
              </a:spcBef>
              <a:spcAft>
                <a:spcPts val="0"/>
              </a:spcAft>
              <a:buNone/>
            </a:pPr>
            <a:endParaRPr sz="3000" b="1" dirty="0">
              <a:solidFill>
                <a:srgbClr val="FFFFFF"/>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r>
              <a:rPr lang="en" sz="3000" b="1" dirty="0">
                <a:solidFill>
                  <a:srgbClr val="FFFFFF"/>
                </a:solidFill>
                <a:latin typeface="Proxima Nova"/>
                <a:ea typeface="Proxima Nova"/>
                <a:cs typeface="Proxima Nova"/>
                <a:sym typeface="Proxima Nova"/>
              </a:rPr>
              <a:t>census.gov/partners</a:t>
            </a:r>
            <a:endParaRPr sz="3000" b="1" dirty="0">
              <a:solidFill>
                <a:srgbClr val="FFFFFF"/>
              </a:solidFill>
              <a:latin typeface="Proxima Nova"/>
              <a:ea typeface="Proxima Nova"/>
              <a:cs typeface="Proxima Nova"/>
              <a:sym typeface="Proxima Nova"/>
            </a:endParaRPr>
          </a:p>
          <a:p>
            <a:pPr marL="0" lvl="0" indent="0">
              <a:spcBef>
                <a:spcPts val="0"/>
              </a:spcBef>
              <a:spcAft>
                <a:spcPts val="0"/>
              </a:spcAft>
              <a:buNone/>
            </a:pPr>
            <a:endParaRPr sz="3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3"/>
          <p:cNvSpPr txBox="1"/>
          <p:nvPr/>
        </p:nvSpPr>
        <p:spPr>
          <a:xfrm>
            <a:off x="674850" y="1035200"/>
            <a:ext cx="7794300" cy="3744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900" b="1" dirty="0">
                <a:solidFill>
                  <a:srgbClr val="434343"/>
                </a:solidFill>
                <a:latin typeface="Source Sans Pro"/>
                <a:ea typeface="Source Sans Pro"/>
                <a:cs typeface="Source Sans Pro"/>
                <a:sym typeface="Source Sans Pro"/>
              </a:rPr>
              <a:t>Build connections</a:t>
            </a:r>
            <a:r>
              <a:rPr lang="en" sz="1900" dirty="0">
                <a:solidFill>
                  <a:srgbClr val="434343"/>
                </a:solidFill>
                <a:latin typeface="Source Sans Pro Light"/>
                <a:ea typeface="Source Sans Pro Light"/>
                <a:cs typeface="Source Sans Pro Light"/>
                <a:sym typeface="Source Sans Pro Light"/>
              </a:rPr>
              <a:t> and seed collaborations between organizations and individuals committed to a successful 2020 Census</a:t>
            </a:r>
            <a:endParaRPr sz="1900" dirty="0">
              <a:solidFill>
                <a:srgbClr val="434343"/>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1900" dirty="0">
              <a:solidFill>
                <a:srgbClr val="434343"/>
              </a:solidFill>
              <a:latin typeface="Source Sans Pro Light"/>
              <a:ea typeface="Source Sans Pro Light"/>
              <a:cs typeface="Source Sans Pro Light"/>
              <a:sym typeface="Source Sans Pro Light"/>
            </a:endParaRPr>
          </a:p>
          <a:p>
            <a:pPr marL="0" lvl="0" indent="0">
              <a:spcBef>
                <a:spcPts val="0"/>
              </a:spcBef>
              <a:spcAft>
                <a:spcPts val="0"/>
              </a:spcAft>
              <a:buNone/>
            </a:pPr>
            <a:r>
              <a:rPr lang="en" sz="1900" b="1" dirty="0">
                <a:solidFill>
                  <a:srgbClr val="434343"/>
                </a:solidFill>
                <a:latin typeface="Source Sans Pro"/>
                <a:ea typeface="Source Sans Pro"/>
                <a:cs typeface="Source Sans Pro"/>
                <a:sym typeface="Source Sans Pro"/>
              </a:rPr>
              <a:t>Develop actionable concepts</a:t>
            </a:r>
            <a:r>
              <a:rPr lang="en" sz="1900" dirty="0">
                <a:solidFill>
                  <a:srgbClr val="434343"/>
                </a:solidFill>
                <a:latin typeface="Source Sans Pro Light"/>
                <a:ea typeface="Source Sans Pro Light"/>
                <a:cs typeface="Source Sans Pro Light"/>
                <a:sym typeface="Source Sans Pro Light"/>
              </a:rPr>
              <a:t> that can lead to a stronger awareness &amp; outreach campaigns to reach the communities you serve</a:t>
            </a:r>
            <a:endParaRPr sz="1900" dirty="0">
              <a:solidFill>
                <a:srgbClr val="434343"/>
              </a:solidFill>
              <a:latin typeface="Source Sans Pro Light"/>
              <a:ea typeface="Source Sans Pro Light"/>
              <a:cs typeface="Source Sans Pro Light"/>
              <a:sym typeface="Source Sans Pro Light"/>
            </a:endParaRPr>
          </a:p>
          <a:p>
            <a:pPr marL="0" lvl="0" indent="0">
              <a:spcBef>
                <a:spcPts val="0"/>
              </a:spcBef>
              <a:spcAft>
                <a:spcPts val="0"/>
              </a:spcAft>
              <a:buNone/>
            </a:pPr>
            <a:endParaRPr sz="1900" dirty="0">
              <a:solidFill>
                <a:srgbClr val="434343"/>
              </a:solidFill>
              <a:latin typeface="Source Sans Pro Light"/>
              <a:ea typeface="Source Sans Pro Light"/>
              <a:cs typeface="Source Sans Pro Light"/>
              <a:sym typeface="Source Sans Pro Light"/>
            </a:endParaRPr>
          </a:p>
          <a:p>
            <a:pPr marL="0" lvl="0" indent="0">
              <a:spcBef>
                <a:spcPts val="0"/>
              </a:spcBef>
              <a:spcAft>
                <a:spcPts val="0"/>
              </a:spcAft>
              <a:buNone/>
            </a:pPr>
            <a:r>
              <a:rPr lang="en" sz="1900" b="1" dirty="0">
                <a:solidFill>
                  <a:srgbClr val="434343"/>
                </a:solidFill>
                <a:latin typeface="Source Sans Pro"/>
                <a:ea typeface="Source Sans Pro"/>
                <a:cs typeface="Source Sans Pro"/>
                <a:sym typeface="Source Sans Pro"/>
              </a:rPr>
              <a:t>Build momentum</a:t>
            </a:r>
            <a:r>
              <a:rPr lang="en" sz="1900" dirty="0">
                <a:solidFill>
                  <a:srgbClr val="434343"/>
                </a:solidFill>
                <a:latin typeface="Source Sans Pro Light"/>
                <a:ea typeface="Source Sans Pro Light"/>
                <a:cs typeface="Source Sans Pro Light"/>
                <a:sym typeface="Source Sans Pro Light"/>
              </a:rPr>
              <a:t> towards making ideas come to life by generating commitments and developing them through 2020</a:t>
            </a:r>
            <a:endParaRPr sz="1900" dirty="0">
              <a:solidFill>
                <a:srgbClr val="434343"/>
              </a:solidFill>
              <a:latin typeface="Source Sans Pro Light"/>
              <a:ea typeface="Source Sans Pro Light"/>
              <a:cs typeface="Source Sans Pro Light"/>
              <a:sym typeface="Source Sans Pro Light"/>
            </a:endParaRPr>
          </a:p>
          <a:p>
            <a:pPr marL="0" lvl="0" indent="0">
              <a:spcBef>
                <a:spcPts val="0"/>
              </a:spcBef>
              <a:spcAft>
                <a:spcPts val="0"/>
              </a:spcAft>
              <a:buNone/>
            </a:pPr>
            <a:endParaRPr sz="1900" dirty="0">
              <a:solidFill>
                <a:srgbClr val="434343"/>
              </a:solidFill>
              <a:latin typeface="Source Sans Pro Light"/>
              <a:ea typeface="Source Sans Pro Light"/>
              <a:cs typeface="Source Sans Pro Light"/>
              <a:sym typeface="Source Sans Pro Light"/>
            </a:endParaRPr>
          </a:p>
          <a:p>
            <a:pPr marL="0" lvl="0" indent="0" rtl="0">
              <a:spcBef>
                <a:spcPts val="0"/>
              </a:spcBef>
              <a:spcAft>
                <a:spcPts val="0"/>
              </a:spcAft>
              <a:buNone/>
            </a:pPr>
            <a:r>
              <a:rPr lang="en" sz="1900" b="1" dirty="0">
                <a:solidFill>
                  <a:srgbClr val="434343"/>
                </a:solidFill>
                <a:latin typeface="Source Sans Pro"/>
                <a:ea typeface="Source Sans Pro"/>
                <a:cs typeface="Source Sans Pro"/>
                <a:sym typeface="Source Sans Pro"/>
              </a:rPr>
              <a:t>Showcase a model</a:t>
            </a:r>
            <a:r>
              <a:rPr lang="en" sz="1900" dirty="0">
                <a:solidFill>
                  <a:srgbClr val="434343"/>
                </a:solidFill>
                <a:latin typeface="Source Sans Pro Light"/>
                <a:ea typeface="Source Sans Pro Light"/>
                <a:cs typeface="Source Sans Pro Light"/>
                <a:sym typeface="Source Sans Pro Light"/>
              </a:rPr>
              <a:t> that other cities and towns can use to generate collaborative relationships with stakeholders and ideas to reach their own hard to count populations</a:t>
            </a:r>
            <a:endParaRPr sz="1900" dirty="0">
              <a:solidFill>
                <a:srgbClr val="434343"/>
              </a:solidFill>
              <a:latin typeface="Avenir"/>
              <a:ea typeface="Avenir"/>
              <a:cs typeface="Avenir"/>
              <a:sym typeface="Avenir"/>
            </a:endParaRPr>
          </a:p>
          <a:p>
            <a:pPr marL="0" lvl="0" indent="0" rtl="0">
              <a:spcBef>
                <a:spcPts val="0"/>
              </a:spcBef>
              <a:spcAft>
                <a:spcPts val="0"/>
              </a:spcAft>
              <a:buNone/>
            </a:pPr>
            <a:endParaRPr sz="1900" b="1" dirty="0">
              <a:solidFill>
                <a:srgbClr val="434343"/>
              </a:solidFill>
              <a:latin typeface="Proxima Nova"/>
              <a:ea typeface="Proxima Nova"/>
              <a:cs typeface="Proxima Nova"/>
              <a:sym typeface="Proxima Nova"/>
            </a:endParaRPr>
          </a:p>
          <a:p>
            <a:pPr marL="0" lvl="0" indent="0">
              <a:spcBef>
                <a:spcPts val="0"/>
              </a:spcBef>
              <a:spcAft>
                <a:spcPts val="0"/>
              </a:spcAft>
              <a:buNone/>
            </a:pPr>
            <a:endParaRPr sz="1900" dirty="0">
              <a:solidFill>
                <a:srgbClr val="434343"/>
              </a:solidFill>
              <a:latin typeface="Proxima Nova"/>
              <a:ea typeface="Proxima Nova"/>
              <a:cs typeface="Proxima Nova"/>
              <a:sym typeface="Proxima Nova"/>
            </a:endParaRPr>
          </a:p>
          <a:p>
            <a:pPr marL="0" lvl="0" indent="0" rtl="0">
              <a:spcBef>
                <a:spcPts val="0"/>
              </a:spcBef>
              <a:spcAft>
                <a:spcPts val="0"/>
              </a:spcAft>
              <a:buClr>
                <a:schemeClr val="dk1"/>
              </a:buClr>
              <a:buSzPts val="1100"/>
              <a:buFont typeface="Arial"/>
              <a:buNone/>
            </a:pPr>
            <a:endParaRPr sz="1900" dirty="0">
              <a:solidFill>
                <a:srgbClr val="434343"/>
              </a:solidFill>
              <a:latin typeface="Proxima Nova"/>
              <a:ea typeface="Proxima Nova"/>
              <a:cs typeface="Proxima Nova"/>
              <a:sym typeface="Proxima Nova"/>
            </a:endParaRPr>
          </a:p>
          <a:p>
            <a:pPr marL="0" lvl="0" indent="0" rtl="0">
              <a:spcBef>
                <a:spcPts val="0"/>
              </a:spcBef>
              <a:spcAft>
                <a:spcPts val="0"/>
              </a:spcAft>
              <a:buClr>
                <a:schemeClr val="dk1"/>
              </a:buClr>
              <a:buSzPts val="1100"/>
              <a:buFont typeface="Arial"/>
              <a:buNone/>
            </a:pPr>
            <a:endParaRPr sz="1900" dirty="0">
              <a:solidFill>
                <a:srgbClr val="434343"/>
              </a:solidFill>
              <a:latin typeface="Proxima Nova"/>
              <a:ea typeface="Proxima Nova"/>
              <a:cs typeface="Proxima Nova"/>
              <a:sym typeface="Proxima Nova"/>
            </a:endParaRPr>
          </a:p>
          <a:p>
            <a:pPr marL="0" lvl="0" indent="0" rtl="0">
              <a:spcBef>
                <a:spcPts val="0"/>
              </a:spcBef>
              <a:spcAft>
                <a:spcPts val="0"/>
              </a:spcAft>
              <a:buNone/>
            </a:pPr>
            <a:endParaRPr sz="1900" dirty="0">
              <a:solidFill>
                <a:srgbClr val="434343"/>
              </a:solidFill>
              <a:latin typeface="Proxima Nova"/>
              <a:ea typeface="Proxima Nova"/>
              <a:cs typeface="Proxima Nova"/>
              <a:sym typeface="Proxima Nova"/>
            </a:endParaRPr>
          </a:p>
        </p:txBody>
      </p:sp>
      <p:sp>
        <p:nvSpPr>
          <p:cNvPr id="145" name="Google Shape;145;p33"/>
          <p:cNvSpPr txBox="1"/>
          <p:nvPr/>
        </p:nvSpPr>
        <p:spPr>
          <a:xfrm>
            <a:off x="1289100" y="207425"/>
            <a:ext cx="6565800" cy="65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Workshop Objectives</a:t>
            </a:r>
            <a:endParaRPr>
              <a:solidFill>
                <a:srgbClr val="0075C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5"/>
          <p:cNvSpPr txBox="1"/>
          <p:nvPr/>
        </p:nvSpPr>
        <p:spPr>
          <a:xfrm>
            <a:off x="1444950" y="580275"/>
            <a:ext cx="6254100" cy="65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Think about your role as you plan for 2020 ...</a:t>
            </a:r>
            <a:endParaRPr sz="2600">
              <a:solidFill>
                <a:srgbClr val="0075C3"/>
              </a:solidFill>
            </a:endParaRPr>
          </a:p>
          <a:p>
            <a:pPr marL="0" lvl="0" indent="0" algn="ctr" rtl="0">
              <a:spcBef>
                <a:spcPts val="0"/>
              </a:spcBef>
              <a:spcAft>
                <a:spcPts val="0"/>
              </a:spcAft>
              <a:buNone/>
            </a:pPr>
            <a:endParaRPr sz="3600" b="1">
              <a:solidFill>
                <a:srgbClr val="CC4125"/>
              </a:solidFill>
              <a:latin typeface="Proxima Nova"/>
              <a:ea typeface="Proxima Nova"/>
              <a:cs typeface="Proxima Nova"/>
              <a:sym typeface="Proxima Nova"/>
            </a:endParaRPr>
          </a:p>
        </p:txBody>
      </p:sp>
      <p:sp>
        <p:nvSpPr>
          <p:cNvPr id="157" name="Google Shape;157;p35"/>
          <p:cNvSpPr txBox="1"/>
          <p:nvPr/>
        </p:nvSpPr>
        <p:spPr>
          <a:xfrm>
            <a:off x="479850" y="1563100"/>
            <a:ext cx="8184300" cy="3090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rgbClr val="000000"/>
              </a:buClr>
              <a:buSzPts val="1100"/>
              <a:buFont typeface="Arial"/>
              <a:buNone/>
            </a:pPr>
            <a:endParaRPr sz="2500">
              <a:solidFill>
                <a:srgbClr val="000000"/>
              </a:solidFill>
              <a:latin typeface="Source Sans Pro Light"/>
              <a:ea typeface="Source Sans Pro Light"/>
              <a:cs typeface="Source Sans Pro Light"/>
              <a:sym typeface="Source Sans Pro Light"/>
            </a:endParaRPr>
          </a:p>
          <a:p>
            <a:pPr marL="0" lvl="0" indent="0" algn="ctr" rtl="0">
              <a:lnSpc>
                <a:spcPct val="150000"/>
              </a:lnSpc>
              <a:spcBef>
                <a:spcPts val="0"/>
              </a:spcBef>
              <a:spcAft>
                <a:spcPts val="0"/>
              </a:spcAft>
              <a:buClr>
                <a:srgbClr val="000000"/>
              </a:buClr>
              <a:buSzPts val="1100"/>
              <a:buFont typeface="Arial"/>
              <a:buNone/>
            </a:pPr>
            <a:r>
              <a:rPr lang="en" sz="2500">
                <a:solidFill>
                  <a:srgbClr val="000000"/>
                </a:solidFill>
                <a:latin typeface="Source Sans Pro Light"/>
                <a:ea typeface="Source Sans Pro Light"/>
                <a:cs typeface="Source Sans Pro Light"/>
                <a:sym typeface="Source Sans Pro Light"/>
              </a:rPr>
              <a:t>Collaborate, Coordinate, and Convene</a:t>
            </a:r>
            <a:endParaRPr sz="2500">
              <a:solidFill>
                <a:srgbClr val="000000"/>
              </a:solidFill>
              <a:latin typeface="Source Sans Pro Light"/>
              <a:ea typeface="Source Sans Pro Light"/>
              <a:cs typeface="Source Sans Pro Light"/>
              <a:sym typeface="Source Sans Pro Light"/>
            </a:endParaRPr>
          </a:p>
          <a:p>
            <a:pPr marL="0" lvl="0" indent="0" algn="ctr" rtl="0">
              <a:lnSpc>
                <a:spcPct val="150000"/>
              </a:lnSpc>
              <a:spcBef>
                <a:spcPts val="0"/>
              </a:spcBef>
              <a:spcAft>
                <a:spcPts val="0"/>
              </a:spcAft>
              <a:buClr>
                <a:srgbClr val="000000"/>
              </a:buClr>
              <a:buSzPts val="1100"/>
              <a:buFont typeface="Arial"/>
              <a:buNone/>
            </a:pPr>
            <a:r>
              <a:rPr lang="en" sz="2500">
                <a:solidFill>
                  <a:srgbClr val="000000"/>
                </a:solidFill>
                <a:latin typeface="Source Sans Pro Light"/>
                <a:ea typeface="Source Sans Pro Light"/>
                <a:cs typeface="Source Sans Pro Light"/>
                <a:sym typeface="Source Sans Pro Light"/>
              </a:rPr>
              <a:t>Advocate for Resources</a:t>
            </a:r>
            <a:endParaRPr sz="2500">
              <a:solidFill>
                <a:srgbClr val="000000"/>
              </a:solidFill>
              <a:latin typeface="Source Sans Pro Light"/>
              <a:ea typeface="Source Sans Pro Light"/>
              <a:cs typeface="Source Sans Pro Light"/>
              <a:sym typeface="Source Sans Pro Light"/>
            </a:endParaRPr>
          </a:p>
          <a:p>
            <a:pPr marL="0" lvl="0" indent="0" algn="ctr" rtl="0">
              <a:lnSpc>
                <a:spcPct val="150000"/>
              </a:lnSpc>
              <a:spcBef>
                <a:spcPts val="0"/>
              </a:spcBef>
              <a:spcAft>
                <a:spcPts val="0"/>
              </a:spcAft>
              <a:buClr>
                <a:srgbClr val="000000"/>
              </a:buClr>
              <a:buSzPts val="1100"/>
              <a:buFont typeface="Arial"/>
              <a:buNone/>
            </a:pPr>
            <a:r>
              <a:rPr lang="en" sz="2500">
                <a:solidFill>
                  <a:srgbClr val="000000"/>
                </a:solidFill>
                <a:latin typeface="Source Sans Pro Light"/>
                <a:ea typeface="Source Sans Pro Light"/>
                <a:cs typeface="Source Sans Pro Light"/>
                <a:sym typeface="Source Sans Pro Light"/>
              </a:rPr>
              <a:t>Educate, Motivate and </a:t>
            </a:r>
            <a:r>
              <a:rPr lang="en" sz="2500">
                <a:latin typeface="Source Sans Pro Light"/>
                <a:ea typeface="Source Sans Pro Light"/>
                <a:cs typeface="Source Sans Pro Light"/>
                <a:sym typeface="Source Sans Pro Light"/>
              </a:rPr>
              <a:t>Mobilize</a:t>
            </a:r>
            <a:endParaRPr sz="2500">
              <a:solidFill>
                <a:srgbClr val="000000"/>
              </a:solidFill>
              <a:latin typeface="Source Sans Pro Light"/>
              <a:ea typeface="Source Sans Pro Light"/>
              <a:cs typeface="Source Sans Pro Light"/>
              <a:sym typeface="Source Sans Pro Light"/>
            </a:endParaRPr>
          </a:p>
          <a:p>
            <a:pPr marL="0" lvl="0" indent="0" algn="l" rtl="0">
              <a:lnSpc>
                <a:spcPct val="150000"/>
              </a:lnSpc>
              <a:spcBef>
                <a:spcPts val="0"/>
              </a:spcBef>
              <a:spcAft>
                <a:spcPts val="0"/>
              </a:spcAft>
              <a:buClr>
                <a:srgbClr val="000000"/>
              </a:buClr>
              <a:buSzPts val="1100"/>
              <a:buFont typeface="Arial"/>
              <a:buNone/>
            </a:pPr>
            <a:endParaRPr sz="2400">
              <a:solidFill>
                <a:srgbClr val="595959"/>
              </a:solidFill>
              <a:latin typeface="Avenir"/>
              <a:ea typeface="Avenir"/>
              <a:cs typeface="Avenir"/>
              <a:sym typeface="Avenir"/>
            </a:endParaRPr>
          </a:p>
          <a:p>
            <a:pPr marL="0" lvl="0" indent="0" algn="ctr" rtl="0">
              <a:lnSpc>
                <a:spcPct val="150000"/>
              </a:lnSpc>
              <a:spcBef>
                <a:spcPts val="0"/>
              </a:spcBef>
              <a:spcAft>
                <a:spcPts val="0"/>
              </a:spcAft>
              <a:buClr>
                <a:srgbClr val="000000"/>
              </a:buClr>
              <a:buSzPts val="1100"/>
              <a:buFont typeface="Arial"/>
              <a:buNone/>
            </a:pPr>
            <a:endParaRPr sz="1800">
              <a:solidFill>
                <a:srgbClr val="595959"/>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6"/>
          <p:cNvSpPr txBox="1"/>
          <p:nvPr/>
        </p:nvSpPr>
        <p:spPr>
          <a:xfrm>
            <a:off x="466925" y="457200"/>
            <a:ext cx="2118300" cy="60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solidFill>
                  <a:schemeClr val="dk2"/>
                </a:solidFill>
                <a:latin typeface="Proxima Nova"/>
                <a:ea typeface="Proxima Nova"/>
                <a:cs typeface="Proxima Nova"/>
                <a:sym typeface="Proxima Nova"/>
              </a:rPr>
              <a:t>Design Thinking 101</a:t>
            </a:r>
            <a:endParaRPr sz="2400" b="1">
              <a:solidFill>
                <a:srgbClr val="0075C3"/>
              </a:solidFill>
              <a:latin typeface="Merriweather"/>
              <a:ea typeface="Merriweather"/>
              <a:cs typeface="Merriweather"/>
              <a:sym typeface="Merriweather"/>
            </a:endParaRPr>
          </a:p>
          <a:p>
            <a:pPr marL="0" lvl="0" indent="0" rtl="0">
              <a:spcBef>
                <a:spcPts val="0"/>
              </a:spcBef>
              <a:spcAft>
                <a:spcPts val="0"/>
              </a:spcAft>
              <a:buNone/>
            </a:pPr>
            <a:endParaRPr sz="2400" b="1">
              <a:solidFill>
                <a:srgbClr val="0075C3"/>
              </a:solidFill>
              <a:latin typeface="Merriweather"/>
              <a:ea typeface="Merriweather"/>
              <a:cs typeface="Merriweather"/>
              <a:sym typeface="Merriweather"/>
            </a:endParaRPr>
          </a:p>
        </p:txBody>
      </p:sp>
      <p:pic>
        <p:nvPicPr>
          <p:cNvPr id="163" name="Google Shape;163;p36"/>
          <p:cNvPicPr preferRelativeResize="0"/>
          <p:nvPr/>
        </p:nvPicPr>
        <p:blipFill>
          <a:blip r:embed="rId3">
            <a:alphaModFix/>
          </a:blip>
          <a:stretch>
            <a:fillRect/>
          </a:stretch>
        </p:blipFill>
        <p:spPr>
          <a:xfrm>
            <a:off x="3490475" y="37787"/>
            <a:ext cx="4916524" cy="4971827"/>
          </a:xfrm>
          <a:prstGeom prst="rect">
            <a:avLst/>
          </a:prstGeom>
          <a:noFill/>
          <a:ln>
            <a:noFill/>
          </a:ln>
        </p:spPr>
      </p:pic>
      <p:sp>
        <p:nvSpPr>
          <p:cNvPr id="164" name="Google Shape;164;p36"/>
          <p:cNvSpPr txBox="1"/>
          <p:nvPr/>
        </p:nvSpPr>
        <p:spPr>
          <a:xfrm>
            <a:off x="6847400" y="4743200"/>
            <a:ext cx="2179200" cy="21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i="1">
                <a:solidFill>
                  <a:srgbClr val="999999"/>
                </a:solidFill>
              </a:rPr>
              <a:t>Source: Nielsen Norman Group</a:t>
            </a:r>
            <a:endParaRPr sz="1100" i="1">
              <a:solidFill>
                <a:srgbClr val="99999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7"/>
          <p:cNvSpPr txBox="1"/>
          <p:nvPr/>
        </p:nvSpPr>
        <p:spPr>
          <a:xfrm>
            <a:off x="894450" y="353050"/>
            <a:ext cx="7134000" cy="65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75C3"/>
                </a:solidFill>
                <a:latin typeface="Proxima Nova"/>
                <a:ea typeface="Proxima Nova"/>
                <a:cs typeface="Proxima Nova"/>
                <a:sym typeface="Proxima Nova"/>
              </a:rPr>
              <a:t>Sprint Principles</a:t>
            </a:r>
            <a:endParaRPr sz="3000" b="1">
              <a:solidFill>
                <a:srgbClr val="0075C3"/>
              </a:solidFill>
              <a:latin typeface="Merriweather"/>
              <a:ea typeface="Merriweather"/>
              <a:cs typeface="Merriweather"/>
              <a:sym typeface="Merriweather"/>
            </a:endParaRPr>
          </a:p>
        </p:txBody>
      </p:sp>
      <p:sp>
        <p:nvSpPr>
          <p:cNvPr id="170" name="Google Shape;170;p37"/>
          <p:cNvSpPr txBox="1"/>
          <p:nvPr/>
        </p:nvSpPr>
        <p:spPr>
          <a:xfrm>
            <a:off x="894450" y="786000"/>
            <a:ext cx="7134000" cy="37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a:solidFill>
                <a:srgbClr val="000000"/>
              </a:solidFill>
              <a:latin typeface="Source Sans Pro Light"/>
              <a:ea typeface="Source Sans Pro Light"/>
              <a:cs typeface="Source Sans Pro Light"/>
              <a:sym typeface="Source Sans Pro Light"/>
            </a:endParaRPr>
          </a:p>
          <a:p>
            <a:pPr marL="0" lvl="0" indent="0" algn="ctr" rtl="0">
              <a:spcBef>
                <a:spcPts val="0"/>
              </a:spcBef>
              <a:spcAft>
                <a:spcPts val="0"/>
              </a:spcAft>
              <a:buNone/>
            </a:pPr>
            <a:r>
              <a:rPr lang="en" sz="2200" b="1">
                <a:solidFill>
                  <a:srgbClr val="434343"/>
                </a:solidFill>
                <a:latin typeface="Source Sans Pro"/>
                <a:ea typeface="Source Sans Pro"/>
                <a:cs typeface="Source Sans Pro"/>
                <a:sym typeface="Source Sans Pro"/>
              </a:rPr>
              <a:t>GUIDING PRINCIPLES</a:t>
            </a:r>
            <a:endParaRPr sz="2200" b="1">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Avoiding groupthink</a:t>
            </a:r>
            <a:endParaRPr sz="2500">
              <a:solidFill>
                <a:schemeClr val="dk1"/>
              </a:solidFill>
              <a:latin typeface="Source Sans Pro Light"/>
              <a:ea typeface="Source Sans Pro Light"/>
              <a:cs typeface="Source Sans Pro Light"/>
              <a:sym typeface="Source Sans Pro Light"/>
            </a:endParaRPr>
          </a:p>
          <a:p>
            <a:pPr marL="0" lvl="0" indent="0" algn="ctr"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Parallel is better than serial</a:t>
            </a:r>
            <a:endParaRPr sz="2500">
              <a:solidFill>
                <a:schemeClr val="dk1"/>
              </a:solidFill>
              <a:latin typeface="Source Sans Pro Light"/>
              <a:ea typeface="Source Sans Pro Light"/>
              <a:cs typeface="Source Sans Pro Light"/>
              <a:sym typeface="Source Sans Pro Light"/>
            </a:endParaRPr>
          </a:p>
          <a:p>
            <a:pPr marL="0" lvl="0" indent="0" algn="ctr"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The magic of time constraint</a:t>
            </a:r>
            <a:endParaRPr sz="2500">
              <a:solidFill>
                <a:schemeClr val="dk1"/>
              </a:solidFill>
              <a:latin typeface="Source Sans Pro Light"/>
              <a:ea typeface="Source Sans Pro Light"/>
              <a:cs typeface="Source Sans Pro Light"/>
              <a:sym typeface="Source Sans Pro Light"/>
            </a:endParaRPr>
          </a:p>
          <a:p>
            <a:pPr marL="0" lvl="0" indent="0" algn="ctr" rtl="0">
              <a:spcBef>
                <a:spcPts val="0"/>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algn="ctr" rtl="0">
              <a:spcBef>
                <a:spcPts val="0"/>
              </a:spcBef>
              <a:spcAft>
                <a:spcPts val="0"/>
              </a:spcAft>
              <a:buNone/>
            </a:pPr>
            <a:r>
              <a:rPr lang="en" sz="2200" b="1">
                <a:solidFill>
                  <a:srgbClr val="434343"/>
                </a:solidFill>
                <a:latin typeface="Source Sans Pro"/>
                <a:ea typeface="Source Sans Pro"/>
                <a:cs typeface="Source Sans Pro"/>
                <a:sym typeface="Source Sans Pro"/>
              </a:rPr>
              <a:t>THINGS TO KEEP IN MIND</a:t>
            </a:r>
            <a:endParaRPr sz="2200" b="1">
              <a:solidFill>
                <a:srgbClr val="434343"/>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Leverage existing resources + “blue sky”- it</a:t>
            </a:r>
            <a:endParaRPr sz="2500">
              <a:solidFill>
                <a:schemeClr val="dk1"/>
              </a:solidFill>
              <a:latin typeface="Source Sans Pro Light"/>
              <a:ea typeface="Source Sans Pro Light"/>
              <a:cs typeface="Source Sans Pro Light"/>
              <a:sym typeface="Source Sans Pro Light"/>
            </a:endParaRPr>
          </a:p>
          <a:p>
            <a:pPr marL="0" marR="0" lvl="0" indent="0" algn="ctr" rtl="0">
              <a:lnSpc>
                <a:spcPct val="100000"/>
              </a:lnSpc>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Diverge then converge </a:t>
            </a:r>
            <a:endParaRPr sz="2500">
              <a:solidFill>
                <a:schemeClr val="dk1"/>
              </a:solidFill>
              <a:latin typeface="Source Sans Pro Light"/>
              <a:ea typeface="Source Sans Pro Light"/>
              <a:cs typeface="Source Sans Pro Light"/>
              <a:sym typeface="Source Sans Pro Light"/>
            </a:endParaRPr>
          </a:p>
          <a:p>
            <a:pPr marL="0" marR="0" lvl="0" indent="0" algn="ctr" rtl="0">
              <a:lnSpc>
                <a:spcPct val="100000"/>
              </a:lnSpc>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Have fun &amp; trust the process!</a:t>
            </a:r>
            <a:endParaRPr sz="2500">
              <a:solidFill>
                <a:schemeClr val="dk1"/>
              </a:solidFill>
              <a:latin typeface="Source Sans Pro Light"/>
              <a:ea typeface="Source Sans Pro Light"/>
              <a:cs typeface="Source Sans Pro Light"/>
              <a:sym typeface="Source Sans Pro Light"/>
            </a:endParaRPr>
          </a:p>
          <a:p>
            <a:pPr marL="0" marR="0" lvl="0" indent="0" algn="ctr" rtl="0">
              <a:lnSpc>
                <a:spcPct val="100000"/>
              </a:lnSpc>
              <a:spcBef>
                <a:spcPts val="0"/>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algn="ctr" rtl="0">
              <a:spcBef>
                <a:spcPts val="0"/>
              </a:spcBef>
              <a:spcAft>
                <a:spcPts val="0"/>
              </a:spcAft>
              <a:buNone/>
            </a:pPr>
            <a:endParaRPr sz="2500">
              <a:solidFill>
                <a:srgbClr val="000000"/>
              </a:solidFill>
              <a:latin typeface="Source Sans Pro Light"/>
              <a:ea typeface="Source Sans Pro Light"/>
              <a:cs typeface="Source Sans Pro Light"/>
              <a:sym typeface="Source Sans Pro Light"/>
            </a:endParaRPr>
          </a:p>
          <a:p>
            <a:pPr marL="0" lvl="0" indent="0" algn="ctr" rtl="0">
              <a:spcBef>
                <a:spcPts val="0"/>
              </a:spcBef>
              <a:spcAft>
                <a:spcPts val="0"/>
              </a:spcAft>
              <a:buNone/>
            </a:pPr>
            <a:endParaRPr sz="1800">
              <a:solidFill>
                <a:srgbClr val="00528C"/>
              </a:solidFill>
              <a:latin typeface="Avenir"/>
              <a:ea typeface="Avenir"/>
              <a:cs typeface="Avenir"/>
              <a:sym typeface="Avenir"/>
            </a:endParaRPr>
          </a:p>
          <a:p>
            <a:pPr marL="0" lvl="0" indent="0" algn="ctr" rtl="0">
              <a:spcBef>
                <a:spcPts val="0"/>
              </a:spcBef>
              <a:spcAft>
                <a:spcPts val="0"/>
              </a:spcAft>
              <a:buNone/>
            </a:pPr>
            <a:endParaRPr sz="1800">
              <a:solidFill>
                <a:srgbClr val="00528C"/>
              </a:solidFill>
              <a:latin typeface="Avenir"/>
              <a:ea typeface="Avenir"/>
              <a:cs typeface="Avenir"/>
              <a:sym typeface="Avenir"/>
            </a:endParaRPr>
          </a:p>
          <a:p>
            <a:pPr marL="0" lvl="0" indent="0" algn="ctr" rtl="0">
              <a:spcBef>
                <a:spcPts val="0"/>
              </a:spcBef>
              <a:spcAft>
                <a:spcPts val="0"/>
              </a:spcAft>
              <a:buClr>
                <a:srgbClr val="000000"/>
              </a:buClr>
              <a:buSzPts val="1100"/>
              <a:buFont typeface="Arial"/>
              <a:buNone/>
            </a:pPr>
            <a:endParaRPr sz="1800">
              <a:solidFill>
                <a:srgbClr val="00528C"/>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9"/>
          <p:cNvSpPr/>
          <p:nvPr/>
        </p:nvSpPr>
        <p:spPr>
          <a:xfrm>
            <a:off x="3838125" y="0"/>
            <a:ext cx="5305875" cy="5143500"/>
          </a:xfrm>
          <a:prstGeom prst="flowChartProcess">
            <a:avLst/>
          </a:prstGeom>
          <a:solidFill>
            <a:schemeClr val="lt2"/>
          </a:solid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endParaRPr sz="2100">
              <a:solidFill>
                <a:srgbClr val="00528C"/>
              </a:solidFill>
              <a:latin typeface="Proxima Nova"/>
              <a:ea typeface="Proxima Nova"/>
              <a:cs typeface="Proxima Nova"/>
              <a:sym typeface="Proxima Nova"/>
            </a:endParaRPr>
          </a:p>
        </p:txBody>
      </p:sp>
      <p:sp>
        <p:nvSpPr>
          <p:cNvPr id="181" name="Google Shape;181;p39"/>
          <p:cNvSpPr txBox="1"/>
          <p:nvPr/>
        </p:nvSpPr>
        <p:spPr>
          <a:xfrm>
            <a:off x="4392775" y="1151250"/>
            <a:ext cx="4317300" cy="2841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What are the top 3 challenges you are facing in advance of the 2020 Census? </a:t>
            </a:r>
            <a:endParaRPr sz="250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r>
              <a:rPr lang="en" sz="2500">
                <a:solidFill>
                  <a:schemeClr val="dk1"/>
                </a:solidFill>
                <a:latin typeface="Source Sans Pro Light"/>
                <a:ea typeface="Source Sans Pro Light"/>
                <a:cs typeface="Source Sans Pro Light"/>
                <a:sym typeface="Source Sans Pro Light"/>
              </a:rPr>
              <a:t>What is your vision of success? </a:t>
            </a:r>
            <a:endParaRPr sz="250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50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100">
              <a:solidFill>
                <a:schemeClr val="dk2"/>
              </a:solidFill>
              <a:latin typeface="Source Sans Pro"/>
              <a:ea typeface="Source Sans Pro"/>
              <a:cs typeface="Source Sans Pro"/>
              <a:sym typeface="Source Sans Pro"/>
            </a:endParaRPr>
          </a:p>
          <a:p>
            <a:pPr marL="0" lvl="0" indent="0" rtl="0">
              <a:spcBef>
                <a:spcPts val="0"/>
              </a:spcBef>
              <a:spcAft>
                <a:spcPts val="0"/>
              </a:spcAft>
              <a:buNone/>
            </a:pPr>
            <a:endParaRPr sz="2100">
              <a:solidFill>
                <a:schemeClr val="dk2"/>
              </a:solidFill>
              <a:latin typeface="Source Sans Pro"/>
              <a:ea typeface="Source Sans Pro"/>
              <a:cs typeface="Source Sans Pro"/>
              <a:sym typeface="Source Sans Pro"/>
            </a:endParaRPr>
          </a:p>
        </p:txBody>
      </p:sp>
      <p:sp>
        <p:nvSpPr>
          <p:cNvPr id="182" name="Google Shape;182;p39"/>
          <p:cNvSpPr txBox="1"/>
          <p:nvPr/>
        </p:nvSpPr>
        <p:spPr>
          <a:xfrm>
            <a:off x="280563" y="1349900"/>
            <a:ext cx="3262800" cy="68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0075C3"/>
                </a:solidFill>
                <a:latin typeface="Proxima Nova"/>
                <a:ea typeface="Proxima Nova"/>
                <a:cs typeface="Proxima Nova"/>
                <a:sym typeface="Proxima Nova"/>
              </a:rPr>
              <a:t>As we go through the upcoming activities, think about...</a:t>
            </a:r>
            <a:endParaRPr sz="3000" b="1">
              <a:solidFill>
                <a:schemeClr val="dk2"/>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1"/>
          <p:cNvSpPr txBox="1"/>
          <p:nvPr/>
        </p:nvSpPr>
        <p:spPr>
          <a:xfrm>
            <a:off x="1176300" y="858750"/>
            <a:ext cx="67914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600" b="1" dirty="0">
                <a:solidFill>
                  <a:srgbClr val="0075C3"/>
                </a:solidFill>
                <a:latin typeface="Proxima Nova"/>
                <a:ea typeface="Proxima Nova"/>
                <a:cs typeface="Proxima Nova"/>
                <a:sym typeface="Proxima Nova"/>
              </a:rPr>
              <a:t>Your Challenge Statement</a:t>
            </a:r>
            <a:endParaRPr sz="3600" b="1" dirty="0">
              <a:solidFill>
                <a:srgbClr val="0075C3"/>
              </a:solidFill>
              <a:latin typeface="Proxima Nova"/>
              <a:ea typeface="Proxima Nova"/>
              <a:cs typeface="Proxima Nova"/>
              <a:sym typeface="Proxima Nova"/>
            </a:endParaRPr>
          </a:p>
          <a:p>
            <a:pPr marL="0" lvl="0" indent="0" algn="l" rtl="0">
              <a:spcBef>
                <a:spcPts val="0"/>
              </a:spcBef>
              <a:spcAft>
                <a:spcPts val="0"/>
              </a:spcAft>
              <a:buNone/>
            </a:pPr>
            <a:endParaRPr sz="3600" b="1" dirty="0">
              <a:solidFill>
                <a:srgbClr val="CC4125"/>
              </a:solidFill>
              <a:latin typeface="Proxima Nova"/>
              <a:ea typeface="Proxima Nova"/>
              <a:cs typeface="Proxima Nova"/>
              <a:sym typeface="Proxima Nova"/>
            </a:endParaRPr>
          </a:p>
        </p:txBody>
      </p:sp>
      <p:sp>
        <p:nvSpPr>
          <p:cNvPr id="204" name="Google Shape;204;p41"/>
          <p:cNvSpPr txBox="1"/>
          <p:nvPr/>
        </p:nvSpPr>
        <p:spPr>
          <a:xfrm>
            <a:off x="1696200" y="2232575"/>
            <a:ext cx="5751600" cy="15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solidFill>
                  <a:schemeClr val="dk1"/>
                </a:solidFill>
                <a:latin typeface="Source Sans Pro Light"/>
                <a:ea typeface="Source Sans Pro Light"/>
                <a:cs typeface="Source Sans Pro Light"/>
                <a:sym typeface="Source Sans Pro Light"/>
              </a:rPr>
              <a:t>How might we engage our local communities for successful promotion, involvement, and execution of the 2020 Census?</a:t>
            </a:r>
            <a:endParaRPr sz="2500" dirty="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500" dirty="0">
              <a:solidFill>
                <a:schemeClr val="dk1"/>
              </a:solidFill>
              <a:latin typeface="Source Sans Pro Light"/>
              <a:ea typeface="Source Sans Pro Light"/>
              <a:cs typeface="Source Sans Pro Light"/>
              <a:sym typeface="Source Sans Pro Light"/>
            </a:endParaRPr>
          </a:p>
          <a:p>
            <a:pPr marL="0" lvl="0" indent="0" rtl="0">
              <a:spcBef>
                <a:spcPts val="0"/>
              </a:spcBef>
              <a:spcAft>
                <a:spcPts val="0"/>
              </a:spcAft>
              <a:buNone/>
            </a:pPr>
            <a:endParaRPr sz="2100" dirty="0">
              <a:solidFill>
                <a:schemeClr val="dk2"/>
              </a:solidFill>
              <a:latin typeface="Source Sans Pro"/>
              <a:ea typeface="Source Sans Pro"/>
              <a:cs typeface="Source Sans Pro"/>
              <a:sym typeface="Source Sans Pro"/>
            </a:endParaRPr>
          </a:p>
          <a:p>
            <a:pPr marL="0" lvl="0" indent="0" rtl="0">
              <a:spcBef>
                <a:spcPts val="0"/>
              </a:spcBef>
              <a:spcAft>
                <a:spcPts val="0"/>
              </a:spcAft>
              <a:buNone/>
            </a:pPr>
            <a:endParaRPr sz="2100" dirty="0">
              <a:solidFill>
                <a:schemeClr val="dk2"/>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043A41D46EC4CB6645F87BEF1896E" ma:contentTypeVersion="10" ma:contentTypeDescription="Create a new document." ma:contentTypeScope="" ma:versionID="45df497ecb83ff848eac73e59e2b8c22">
  <xsd:schema xmlns:xsd="http://www.w3.org/2001/XMLSchema" xmlns:xs="http://www.w3.org/2001/XMLSchema" xmlns:p="http://schemas.microsoft.com/office/2006/metadata/properties" xmlns:ns2="250bd653-5b1f-4e91-8d63-b0f8581cd7e8" xmlns:ns3="43627bc4-9575-4d3a-8fa4-37006bd324d4" targetNamespace="http://schemas.microsoft.com/office/2006/metadata/properties" ma:root="true" ma:fieldsID="b5ed3041933a1dd07e434f5df8533b4a" ns2:_="" ns3:_="">
    <xsd:import namespace="250bd653-5b1f-4e91-8d63-b0f8581cd7e8"/>
    <xsd:import namespace="43627bc4-9575-4d3a-8fa4-37006bd324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bd653-5b1f-4e91-8d63-b0f8581cd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27bc4-9575-4d3a-8fa4-37006bd324d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708A07-6C24-4999-A3BB-0909A8581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bd653-5b1f-4e91-8d63-b0f8581cd7e8"/>
    <ds:schemaRef ds:uri="43627bc4-9575-4d3a-8fa4-37006bd32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D8623B-CD78-4456-A0D0-97683E70FCC7}">
  <ds:schemaRefs>
    <ds:schemaRef ds:uri="http://schemas.microsoft.com/sharepoint/v3/contenttype/forms"/>
  </ds:schemaRefs>
</ds:datastoreItem>
</file>

<file path=customXml/itemProps3.xml><?xml version="1.0" encoding="utf-8"?>
<ds:datastoreItem xmlns:ds="http://schemas.openxmlformats.org/officeDocument/2006/customXml" ds:itemID="{2F6C5AD1-1770-4249-AA58-2A99CF44E22E}">
  <ds:schemaRefs>
    <ds:schemaRef ds:uri="http://purl.org/dc/terms/"/>
    <ds:schemaRef ds:uri="http://purl.org/dc/dcmitype/"/>
    <ds:schemaRef ds:uri="43627bc4-9575-4d3a-8fa4-37006bd324d4"/>
    <ds:schemaRef ds:uri="http://schemas.microsoft.com/office/2006/documentManagement/types"/>
    <ds:schemaRef ds:uri="http://schemas.microsoft.com/office/infopath/2007/PartnerControls"/>
    <ds:schemaRef ds:uri="http://schemas.openxmlformats.org/package/2006/metadata/core-properties"/>
    <ds:schemaRef ds:uri="250bd653-5b1f-4e91-8d63-b0f8581cd7e8"/>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49</TotalTime>
  <Words>978</Words>
  <Application>Microsoft Office PowerPoint</Application>
  <PresentationFormat>On-screen Show (16:9)</PresentationFormat>
  <Paragraphs>165</Paragraphs>
  <Slides>33</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Roboto Light</vt:lpstr>
      <vt:lpstr>Arial</vt:lpstr>
      <vt:lpstr>Merriweather</vt:lpstr>
      <vt:lpstr>Source Sans Pro Light</vt:lpstr>
      <vt:lpstr>Quattrocento Sans</vt:lpstr>
      <vt:lpstr>Source Sans Pro SemiBold</vt:lpstr>
      <vt:lpstr>Lora</vt:lpstr>
      <vt:lpstr>Proxima Nova</vt:lpstr>
      <vt:lpstr>Roboto Condensed</vt:lpstr>
      <vt:lpstr>Merriweather Light</vt:lpstr>
      <vt:lpstr>Avenir</vt:lpstr>
      <vt:lpstr>Source Sans Pro</vt:lpstr>
      <vt:lpstr>Simple Light</vt:lpstr>
      <vt:lpstr>Simple Light</vt:lpstr>
      <vt:lpstr>PowerPoint Presentation</vt:lpstr>
      <vt:lpstr>PowerPoint Presentation</vt:lpstr>
      <vt:lpstr>2020 Census A Complete and Accurate Count of the Population and Housing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Elizabeth Ross  (CENSUS/CNMP CTR)</dc:creator>
  <cp:lastModifiedBy>Rebecca Trout</cp:lastModifiedBy>
  <cp:revision>12</cp:revision>
  <dcterms:modified xsi:type="dcterms:W3CDTF">2019-07-01T16:35:44Z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0x0101007A5043A41D46EC4CB6645F87BEF1896E</vt:lpwstr>
  </property>
</Properties>
</file>