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8"/>
  </p:notesMasterIdLst>
  <p:sldIdLst>
    <p:sldId id="659" r:id="rId6"/>
    <p:sldId id="660" r:id="rId7"/>
    <p:sldId id="662" r:id="rId8"/>
    <p:sldId id="661" r:id="rId9"/>
    <p:sldId id="514" r:id="rId10"/>
    <p:sldId id="654" r:id="rId11"/>
    <p:sldId id="650" r:id="rId12"/>
    <p:sldId id="570" r:id="rId13"/>
    <p:sldId id="414" r:id="rId14"/>
    <p:sldId id="665" r:id="rId15"/>
    <p:sldId id="366" r:id="rId16"/>
    <p:sldId id="628" r:id="rId17"/>
    <p:sldId id="428" r:id="rId18"/>
    <p:sldId id="629" r:id="rId19"/>
    <p:sldId id="418" r:id="rId20"/>
    <p:sldId id="649" r:id="rId21"/>
    <p:sldId id="669" r:id="rId22"/>
    <p:sldId id="671" r:id="rId23"/>
    <p:sldId id="666" r:id="rId24"/>
    <p:sldId id="656" r:id="rId25"/>
    <p:sldId id="657" r:id="rId26"/>
    <p:sldId id="55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alina Salley" initials="" lastIdx="1" clrIdx="0"/>
  <p:cmAuthor id="1" name="Amanda Antico" initials="AA" lastIdx="6" clrIdx="1">
    <p:extLst>
      <p:ext uri="{19B8F6BF-5375-455C-9EA6-DF929625EA0E}">
        <p15:presenceInfo xmlns:p15="http://schemas.microsoft.com/office/powerpoint/2012/main" userId="4cce932a408b2fe7" providerId="Windows Live"/>
      </p:ext>
    </p:extLst>
  </p:cmAuthor>
  <p:cmAuthor id="2" name="Brian Brady" initials="BB" lastIdx="3" clrIdx="2">
    <p:extLst>
      <p:ext uri="{19B8F6BF-5375-455C-9EA6-DF929625EA0E}">
        <p15:presenceInfo xmlns:p15="http://schemas.microsoft.com/office/powerpoint/2012/main" userId="Brian Brady" providerId="None"/>
      </p:ext>
    </p:extLst>
  </p:cmAuthor>
  <p:cmAuthor id="3" name="Maggie L Chappo" initials="MLC" lastIdx="2" clrIdx="3">
    <p:extLst>
      <p:ext uri="{19B8F6BF-5375-455C-9EA6-DF929625EA0E}">
        <p15:presenceInfo xmlns:p15="http://schemas.microsoft.com/office/powerpoint/2012/main" userId="Maggie L Chapp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5C2"/>
    <a:srgbClr val="6195C5"/>
    <a:srgbClr val="C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75182" autoAdjust="0"/>
  </p:normalViewPr>
  <p:slideViewPr>
    <p:cSldViewPr>
      <p:cViewPr varScale="1">
        <p:scale>
          <a:sx n="51" d="100"/>
          <a:sy n="51" d="100"/>
        </p:scale>
        <p:origin x="1120" y="36"/>
      </p:cViewPr>
      <p:guideLst>
        <p:guide orient="horz" pos="8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 to 29-year-olds nationwide</c:v>
                </c:pt>
              </c:strCache>
            </c:strRef>
          </c:tx>
          <c:spPr>
            <a:solidFill>
              <a:schemeClr val="accent2">
                <a:shade val="76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Say the program made them feel it is their responsibility to get involved to make things better for society</c:v>
                </c:pt>
                <c:pt idx="1">
                  <c:v>Continue to volunteer for political campaigns</c:v>
                </c:pt>
                <c:pt idx="2">
                  <c:v>Continue to volunteer in their communities</c:v>
                </c:pt>
                <c:pt idx="3">
                  <c:v>Are registered voters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0.39</c:v>
                </c:pt>
                <c:pt idx="1">
                  <c:v>0.02</c:v>
                </c:pt>
                <c:pt idx="2">
                  <c:v>0.36</c:v>
                </c:pt>
                <c:pt idx="3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9-4AD4-8A65-09CA370D7D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Mikva Alumni</c:v>
                </c:pt>
              </c:strCache>
            </c:strRef>
          </c:tx>
          <c:spPr>
            <a:solidFill>
              <a:schemeClr val="accent2">
                <a:tint val="77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Say the program made them feel it is their responsibility to get involved to make things better for society</c:v>
                </c:pt>
                <c:pt idx="1">
                  <c:v>Continue to volunteer for political campaigns</c:v>
                </c:pt>
                <c:pt idx="2">
                  <c:v>Continue to volunteer in their communities</c:v>
                </c:pt>
                <c:pt idx="3">
                  <c:v>Are registered voters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0.88</c:v>
                </c:pt>
                <c:pt idx="1">
                  <c:v>0.33</c:v>
                </c:pt>
                <c:pt idx="2">
                  <c:v>0.69</c:v>
                </c:pt>
                <c:pt idx="3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39-4AD4-8A65-09CA370D7DC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03370664"/>
        <c:axId val="2103373816"/>
      </c:barChart>
      <c:catAx>
        <c:axId val="21033706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373816"/>
        <c:crosses val="autoZero"/>
        <c:auto val="1"/>
        <c:lblAlgn val="ctr"/>
        <c:lblOffset val="100"/>
        <c:noMultiLvlLbl val="0"/>
      </c:catAx>
      <c:valAx>
        <c:axId val="210337381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3706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6-19T15:26:22.046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  <p:cm authorId="3" dt="2019-06-19T15:26:23.660" idx="2">
    <p:pos x="106" y="106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6-19T15:26:22.046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  <p:cm authorId="3" dt="2019-06-19T15:26:23.660" idx="2">
    <p:pos x="106" y="106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7-21T13:18:29.573" idx="1">
    <p:pos x="5557" y="253"/>
    <p:text>new version!
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5T06:47:45.834" idx="6">
    <p:pos x="10" y="10"/>
    <p:text>A careful eye would caution you on the inclusion of the last element on this chart. Maybe re-word that one? </p:text>
    <p:extLst>
      <p:ext uri="{C676402C-5697-4E1C-873F-D02D1690AC5C}">
        <p15:threadingInfo xmlns:p15="http://schemas.microsoft.com/office/powerpoint/2012/main" timeZoneBias="240"/>
      </p:ext>
    </p:extLst>
  </p:cm>
  <p:cm authorId="2" dt="2019-05-25T16:29:57.525" idx="3">
    <p:pos x="10" y="106"/>
    <p:text>My other consultant made this bar graph and I can't get in it to edit...need to ask</p:text>
    <p:extLst>
      <p:ext uri="{C676402C-5697-4E1C-873F-D02D1690AC5C}">
        <p15:threadingInfo xmlns:p15="http://schemas.microsoft.com/office/powerpoint/2012/main" timeZoneBias="300">
          <p15:parentCm authorId="1" idx="6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A03C1-6D9A-480A-8CAF-616A0325491B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FCC6B-80D8-46FB-8010-B6039814E3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c4YHklKgho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logo in here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6139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CC6B-80D8-46FB-8010-B6039814E32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-190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-190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418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-190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-190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5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Non-partisan;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non-profit</a:t>
            </a:r>
          </a:p>
          <a:p>
            <a:pPr marL="0" marR="0" lvl="0" indent="-19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en-US" sz="1200" dirty="0" err="1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lang="en-US" sz="1200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 Challenge -- </a:t>
            </a:r>
            <a:r>
              <a:rPr lang="en-US" sz="1200" i="0" u="none" strike="noStrike" cap="none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  <a:r>
              <a:rPr lang="en-US" sz="1200" b="0" i="0" u="none" strike="noStrike" cap="none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ounded in 1998 as a tribute  to former White House Counsel, Judge and U.S. 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Congressman Abner </a:t>
            </a:r>
            <a:r>
              <a:rPr lang="en-US" sz="1200" b="1" i="0" u="none" strike="noStrike" cap="none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b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and his wife Zoe</a:t>
            </a:r>
            <a:r>
              <a:rPr lang="en-US" sz="1200" b="0" i="0" u="none" strike="noStrike" cap="none" dirty="0">
                <a:solidFill>
                  <a:srgbClr val="AF231C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1200" b="0" i="0" u="none" strike="noStrike" cap="none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a teacher and lifelong education activist.</a:t>
            </a:r>
          </a:p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Mission/vision??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-190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-190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45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Non-partisan;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non-profit</a:t>
            </a:r>
          </a:p>
          <a:p>
            <a:pPr marL="0" marR="0" lvl="0" indent="-19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en-US" sz="1200" dirty="0" err="1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lang="en-US" sz="1200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 Challenge -- </a:t>
            </a:r>
            <a:r>
              <a:rPr lang="en-US" sz="1200" i="0" u="none" strike="noStrike" cap="none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  <a:r>
              <a:rPr lang="en-US" sz="1200" b="0" i="0" u="none" strike="noStrike" cap="none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ounded in 1998 as a tribute  to former White House Counsel, Judge and U.S. 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Congressman Abner </a:t>
            </a:r>
            <a:r>
              <a:rPr lang="en-US" sz="1200" b="1" i="0" u="none" strike="noStrike" cap="none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b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and his wife Zoe</a:t>
            </a:r>
            <a:r>
              <a:rPr lang="en-US" sz="1200" b="0" i="0" u="none" strike="noStrike" cap="none" dirty="0">
                <a:solidFill>
                  <a:srgbClr val="AF231C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1200" b="0" i="0" u="none" strike="noStrike" cap="none" dirty="0">
                <a:solidFill>
                  <a:srgbClr val="696464"/>
                </a:solidFill>
                <a:latin typeface="Avenir"/>
                <a:ea typeface="Avenir"/>
                <a:cs typeface="Avenir"/>
                <a:sym typeface="Avenir"/>
              </a:rPr>
              <a:t>a teacher and lifelong education activist.</a:t>
            </a:r>
          </a:p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-190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-190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32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description for each-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 issues to action &amp; project soapbox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-22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-222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41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2"/>
                </a:solidFill>
              </a:rPr>
              <a:t>Develop the next generation of civic leaders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2"/>
                </a:solidFill>
              </a:rPr>
              <a:t>Issues that matter to youth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CC6B-80D8-46FB-8010-B6039814E32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B659-EA5F-48E6-9FEA-BF9825A1378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CC6B-80D8-46FB-8010-B6039814E32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Maya Branch Soapbox https://www.youtube.com/watch?v=Dc4YHklKgho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CC6B-80D8-46FB-8010-B6039814E32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CC6B-80D8-46FB-8010-B6039814E32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P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551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901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011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AB000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Shape 18" descr="mikva-challenge-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1420"/>
            <a:ext cx="1521901" cy="749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345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94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03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220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30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4891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01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170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723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507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BAA4-DA6F-45A3-951B-70A5BFDD1BE6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4F44-9C81-40B1-B152-14DB87BBD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345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c4YHklKgho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 idx="4294967295"/>
          </p:nvPr>
        </p:nvSpPr>
        <p:spPr>
          <a:xfrm>
            <a:off x="0" y="5486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rimson Text"/>
              <a:buNone/>
            </a:pPr>
            <a:r>
              <a:rPr lang="en-US" sz="4000" b="1" i="0" u="none" strike="noStrike" cap="none" dirty="0" err="1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lang="en-US" sz="4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Challenge</a:t>
            </a:r>
            <a:br>
              <a:rPr lang="en-US" sz="4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0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Democracy is a Verb.</a:t>
            </a:r>
            <a:endParaRPr lang="en-US" sz="4000" b="1" i="0" u="none" strike="noStrike" cap="none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7" name="Shape 67"/>
          <p:cNvCxnSpPr/>
          <p:nvPr/>
        </p:nvCxnSpPr>
        <p:spPr>
          <a:xfrm rot="10800000" flipH="1">
            <a:off x="1444057" y="4484571"/>
            <a:ext cx="2" cy="1459029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672021" cy="4319832"/>
          </a:xfrm>
          <a:prstGeom prst="rect">
            <a:avLst/>
          </a:prstGeom>
        </p:spPr>
      </p:pic>
      <p:pic>
        <p:nvPicPr>
          <p:cNvPr id="68" name="Shape 68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0" y="-105834"/>
            <a:ext cx="2330350" cy="2468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88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pPr marL="1828800" algn="l"/>
            <a:r>
              <a:rPr lang="en-US" sz="4000" b="1" dirty="0">
                <a:latin typeface="Calibri"/>
                <a:cs typeface="Calibri"/>
              </a:rPr>
              <a:t>Project Soapbox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953000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en-US" sz="3300" dirty="0"/>
              <a:t>Soapbox speeches are two-minutes long.</a:t>
            </a:r>
          </a:p>
          <a:p>
            <a:pPr fontAlgn="base"/>
            <a:r>
              <a:rPr lang="en-US" sz="3300" dirty="0"/>
              <a:t>A soapbox speech is about an issue that the student identifies, not an assigned topic.</a:t>
            </a:r>
          </a:p>
          <a:p>
            <a:pPr fontAlgn="base"/>
            <a:r>
              <a:rPr lang="en-US" sz="3300" dirty="0"/>
              <a:t>It includes relevant research and evidence on the issue.</a:t>
            </a:r>
          </a:p>
          <a:p>
            <a:pPr fontAlgn="base"/>
            <a:r>
              <a:rPr lang="en-US" sz="3300" dirty="0"/>
              <a:t>It addresses a specific audience.</a:t>
            </a:r>
          </a:p>
          <a:p>
            <a:pPr fontAlgn="base"/>
            <a:r>
              <a:rPr lang="en-US" sz="3300" dirty="0"/>
              <a:t>It includes a call to action.</a:t>
            </a:r>
          </a:p>
          <a:p>
            <a:endParaRPr lang="en-US" dirty="0"/>
          </a:p>
        </p:txBody>
      </p:sp>
      <p:pic>
        <p:nvPicPr>
          <p:cNvPr id="10" name="Dc4YHklKgho"/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90690" y="1828800"/>
            <a:ext cx="3708400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2400"/>
            <a:ext cx="1210138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0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828800" algn="l"/>
            <a:r>
              <a:rPr lang="en-US" sz="4000" b="1" dirty="0">
                <a:latin typeface="Calibri"/>
                <a:cs typeface="Calibri"/>
              </a:rPr>
              <a:t> 3. Research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1230429" cy="1188720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31039" y="914400"/>
            <a:ext cx="5731749" cy="5750727"/>
            <a:chOff x="158" y="2050"/>
            <a:chExt cx="11347" cy="13055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540" y="10192"/>
              <a:ext cx="9645" cy="4913"/>
              <a:chOff x="540" y="10192"/>
              <a:chExt cx="9645" cy="4913"/>
            </a:xfrm>
          </p:grpSpPr>
          <p:cxnSp>
            <p:nvCxnSpPr>
              <p:cNvPr id="59" name="AutoShape 46"/>
              <p:cNvCxnSpPr>
                <a:cxnSpLocks noChangeShapeType="1"/>
              </p:cNvCxnSpPr>
              <p:nvPr/>
            </p:nvCxnSpPr>
            <p:spPr bwMode="auto">
              <a:xfrm>
                <a:off x="540" y="11815"/>
                <a:ext cx="1260" cy="39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0" name="AutoShape 47"/>
              <p:cNvCxnSpPr>
                <a:cxnSpLocks noChangeShapeType="1"/>
              </p:cNvCxnSpPr>
              <p:nvPr/>
            </p:nvCxnSpPr>
            <p:spPr bwMode="auto">
              <a:xfrm flipH="1">
                <a:off x="3259" y="12409"/>
                <a:ext cx="356" cy="232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" name="AutoShape 48"/>
              <p:cNvCxnSpPr>
                <a:cxnSpLocks noChangeShapeType="1"/>
              </p:cNvCxnSpPr>
              <p:nvPr/>
            </p:nvCxnSpPr>
            <p:spPr bwMode="auto">
              <a:xfrm flipV="1">
                <a:off x="1245" y="12385"/>
                <a:ext cx="2355" cy="272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2" name="AutoShape 49"/>
              <p:cNvCxnSpPr>
                <a:cxnSpLocks noChangeShapeType="1"/>
              </p:cNvCxnSpPr>
              <p:nvPr/>
            </p:nvCxnSpPr>
            <p:spPr bwMode="auto">
              <a:xfrm flipV="1">
                <a:off x="960" y="12079"/>
                <a:ext cx="1065" cy="256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3" name="AutoShape 50"/>
              <p:cNvCxnSpPr>
                <a:cxnSpLocks noChangeShapeType="1"/>
              </p:cNvCxnSpPr>
              <p:nvPr/>
            </p:nvCxnSpPr>
            <p:spPr bwMode="auto">
              <a:xfrm flipV="1">
                <a:off x="1800" y="10248"/>
                <a:ext cx="2160" cy="2082"/>
              </a:xfrm>
              <a:prstGeom prst="straightConnector1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4" name="AutoShape 51"/>
              <p:cNvCxnSpPr>
                <a:cxnSpLocks noChangeShapeType="1"/>
              </p:cNvCxnSpPr>
              <p:nvPr/>
            </p:nvCxnSpPr>
            <p:spPr bwMode="auto">
              <a:xfrm flipV="1">
                <a:off x="3615" y="10626"/>
                <a:ext cx="960" cy="1794"/>
              </a:xfrm>
              <a:prstGeom prst="straightConnector1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5" name="AutoShape 52"/>
              <p:cNvCxnSpPr>
                <a:cxnSpLocks noChangeShapeType="1"/>
              </p:cNvCxnSpPr>
              <p:nvPr/>
            </p:nvCxnSpPr>
            <p:spPr bwMode="auto">
              <a:xfrm flipV="1">
                <a:off x="5370" y="10765"/>
                <a:ext cx="150" cy="1790"/>
              </a:xfrm>
              <a:prstGeom prst="straightConnector1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6" name="AutoShape 53"/>
              <p:cNvCxnSpPr>
                <a:cxnSpLocks noChangeShapeType="1"/>
              </p:cNvCxnSpPr>
              <p:nvPr/>
            </p:nvCxnSpPr>
            <p:spPr bwMode="auto">
              <a:xfrm flipH="1" flipV="1">
                <a:off x="6240" y="10802"/>
                <a:ext cx="330" cy="1753"/>
              </a:xfrm>
              <a:prstGeom prst="straightConnector1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7" name="AutoShape 54"/>
              <p:cNvCxnSpPr>
                <a:cxnSpLocks noChangeShapeType="1"/>
              </p:cNvCxnSpPr>
              <p:nvPr/>
            </p:nvCxnSpPr>
            <p:spPr bwMode="auto">
              <a:xfrm flipH="1" flipV="1">
                <a:off x="7170" y="10652"/>
                <a:ext cx="1125" cy="1768"/>
              </a:xfrm>
              <a:prstGeom prst="straightConnector1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8" name="AutoShape 55"/>
              <p:cNvCxnSpPr>
                <a:cxnSpLocks noChangeShapeType="1"/>
              </p:cNvCxnSpPr>
              <p:nvPr/>
            </p:nvCxnSpPr>
            <p:spPr bwMode="auto">
              <a:xfrm flipH="1" flipV="1">
                <a:off x="7740" y="10192"/>
                <a:ext cx="2445" cy="1887"/>
              </a:xfrm>
              <a:prstGeom prst="straightConnector1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58" y="2050"/>
              <a:ext cx="11347" cy="13055"/>
              <a:chOff x="158" y="2050"/>
              <a:chExt cx="11347" cy="13055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158" y="2050"/>
                <a:ext cx="10822" cy="9176"/>
                <a:chOff x="158" y="2050"/>
                <a:chExt cx="10822" cy="9176"/>
              </a:xfrm>
            </p:grpSpPr>
            <p:cxnSp>
              <p:nvCxnSpPr>
                <p:cNvPr id="34" name="Line 58"/>
                <p:cNvCxnSpPr/>
                <p:nvPr/>
              </p:nvCxnSpPr>
              <p:spPr bwMode="auto">
                <a:xfrm flipV="1">
                  <a:off x="3960" y="10109"/>
                  <a:ext cx="180" cy="13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5" name="Line 59"/>
                <p:cNvCxnSpPr/>
                <p:nvPr/>
              </p:nvCxnSpPr>
              <p:spPr bwMode="auto">
                <a:xfrm flipV="1">
                  <a:off x="4575" y="10371"/>
                  <a:ext cx="180" cy="2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6" name="Line 60"/>
                <p:cNvCxnSpPr/>
                <p:nvPr/>
              </p:nvCxnSpPr>
              <p:spPr bwMode="auto">
                <a:xfrm flipV="1">
                  <a:off x="5520" y="10446"/>
                  <a:ext cx="0" cy="3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7" name="Line 61"/>
                <p:cNvCxnSpPr/>
                <p:nvPr/>
              </p:nvCxnSpPr>
              <p:spPr bwMode="auto">
                <a:xfrm flipH="1" flipV="1">
                  <a:off x="6240" y="10405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8" name="Line 62"/>
                <p:cNvCxnSpPr/>
                <p:nvPr/>
              </p:nvCxnSpPr>
              <p:spPr bwMode="auto">
                <a:xfrm flipH="1" flipV="1">
                  <a:off x="6945" y="10371"/>
                  <a:ext cx="180" cy="25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9" name="Line 63"/>
                <p:cNvCxnSpPr/>
                <p:nvPr/>
              </p:nvCxnSpPr>
              <p:spPr bwMode="auto">
                <a:xfrm flipH="1" flipV="1">
                  <a:off x="7200" y="10027"/>
                  <a:ext cx="630" cy="2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40" name="Group 39"/>
                <p:cNvGrpSpPr>
                  <a:grpSpLocks/>
                </p:cNvGrpSpPr>
                <p:nvPr/>
              </p:nvGrpSpPr>
              <p:grpSpPr bwMode="auto">
                <a:xfrm>
                  <a:off x="158" y="2050"/>
                  <a:ext cx="10822" cy="9176"/>
                  <a:chOff x="158" y="2050"/>
                  <a:chExt cx="10822" cy="9176"/>
                </a:xfrm>
              </p:grpSpPr>
              <p:grpSp>
                <p:nvGrpSpPr>
                  <p:cNvPr id="4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080" y="2050"/>
                    <a:ext cx="9900" cy="8059"/>
                    <a:chOff x="1080" y="2050"/>
                    <a:chExt cx="9900" cy="8059"/>
                  </a:xfrm>
                </p:grpSpPr>
                <p:cxnSp>
                  <p:nvCxnSpPr>
                    <p:cNvPr id="44" name="Line 66"/>
                    <p:cNvCxnSpPr/>
                    <p:nvPr/>
                  </p:nvCxnSpPr>
                  <p:spPr bwMode="auto">
                    <a:xfrm flipH="1">
                      <a:off x="3600" y="6010"/>
                      <a:ext cx="900" cy="409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45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0" y="2050"/>
                      <a:ext cx="9900" cy="7879"/>
                      <a:chOff x="1080" y="2050"/>
                      <a:chExt cx="9900" cy="7879"/>
                    </a:xfrm>
                  </p:grpSpPr>
                  <p:sp>
                    <p:nvSpPr>
                      <p:cNvPr id="46" name="Text Box 6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20" y="2438"/>
                        <a:ext cx="3015" cy="58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b="1" dirty="0">
                            <a:effectLst/>
                            <a:latin typeface="Verdana"/>
                            <a:ea typeface="Times New Roman"/>
                          </a:rPr>
                          <a:t> </a:t>
                        </a:r>
                        <a:endParaRPr lang="en-US" sz="1200" dirty="0">
                          <a:effectLst/>
                          <a:latin typeface="Times New Roman"/>
                          <a:ea typeface="Times New Roman"/>
                        </a:endParaRPr>
                      </a:p>
                      <a:p>
                        <a:pPr marL="0" marR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500" b="1" dirty="0">
                            <a:effectLst/>
                            <a:latin typeface="Verdana"/>
                            <a:ea typeface="Times New Roman"/>
                          </a:rPr>
                          <a:t>SYMPTOMS</a:t>
                        </a:r>
                        <a:endParaRPr lang="en-US" sz="1200" dirty="0">
                          <a:effectLst/>
                          <a:latin typeface="Times New Roman"/>
                          <a:ea typeface="Times New Roman"/>
                        </a:endParaRPr>
                      </a:p>
                    </p:txBody>
                  </p:sp>
                  <p:grpSp>
                    <p:nvGrpSpPr>
                      <p:cNvPr id="47" name="Group 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0" y="2050"/>
                        <a:ext cx="9900" cy="7879"/>
                        <a:chOff x="1080" y="2050"/>
                        <a:chExt cx="9900" cy="7879"/>
                      </a:xfrm>
                    </p:grpSpPr>
                    <p:grpSp>
                      <p:nvGrpSpPr>
                        <p:cNvPr id="48" name="Group 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340" y="3310"/>
                          <a:ext cx="7560" cy="2160"/>
                          <a:chOff x="2340" y="3310"/>
                          <a:chExt cx="7560" cy="2160"/>
                        </a:xfrm>
                      </p:grpSpPr>
                      <p:cxnSp>
                        <p:nvCxnSpPr>
                          <p:cNvPr id="52" name="Line 71"/>
                          <p:cNvCxnSpPr/>
                          <p:nvPr/>
                        </p:nvCxnSpPr>
                        <p:spPr bwMode="auto">
                          <a:xfrm>
                            <a:off x="2520" y="3310"/>
                            <a:ext cx="324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3" name="Line 72"/>
                          <p:cNvCxnSpPr/>
                          <p:nvPr/>
                        </p:nvCxnSpPr>
                        <p:spPr bwMode="auto">
                          <a:xfrm>
                            <a:off x="6480" y="3670"/>
                            <a:ext cx="342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4" name="Line 73"/>
                          <p:cNvCxnSpPr/>
                          <p:nvPr/>
                        </p:nvCxnSpPr>
                        <p:spPr bwMode="auto">
                          <a:xfrm>
                            <a:off x="5940" y="4390"/>
                            <a:ext cx="288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5" name="Line 74"/>
                          <p:cNvCxnSpPr/>
                          <p:nvPr/>
                        </p:nvCxnSpPr>
                        <p:spPr bwMode="auto">
                          <a:xfrm>
                            <a:off x="2340" y="4030"/>
                            <a:ext cx="30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6" name="Line 75"/>
                          <p:cNvCxnSpPr/>
                          <p:nvPr/>
                        </p:nvCxnSpPr>
                        <p:spPr bwMode="auto">
                          <a:xfrm>
                            <a:off x="6120" y="5110"/>
                            <a:ext cx="288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7" name="Line 76"/>
                          <p:cNvCxnSpPr/>
                          <p:nvPr/>
                        </p:nvCxnSpPr>
                        <p:spPr bwMode="auto">
                          <a:xfrm>
                            <a:off x="2880" y="5470"/>
                            <a:ext cx="288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8" name="Line 77"/>
                          <p:cNvCxnSpPr/>
                          <p:nvPr/>
                        </p:nvCxnSpPr>
                        <p:spPr bwMode="auto">
                          <a:xfrm>
                            <a:off x="2580" y="4750"/>
                            <a:ext cx="30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grpSp>
                      <p:nvGrpSpPr>
                        <p:cNvPr id="49" name="Group 4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0" y="2050"/>
                          <a:ext cx="9900" cy="7879"/>
                          <a:chOff x="1080" y="2050"/>
                          <a:chExt cx="9900" cy="7879"/>
                        </a:xfrm>
                      </p:grpSpPr>
                      <p:sp>
                        <p:nvSpPr>
                          <p:cNvPr id="50" name="Cloud"/>
                          <p:cNvSpPr>
                            <a:spLocks noChangeAspect="1" noEditPoints="1" noChangeArrowheads="1"/>
                          </p:cNvSpPr>
                          <p:nvPr/>
                        </p:nvSpPr>
                        <p:spPr bwMode="auto">
                          <a:xfrm>
                            <a:off x="1080" y="2050"/>
                            <a:ext cx="9900" cy="4140"/>
                          </a:xfrm>
                          <a:custGeom>
                            <a:avLst/>
                            <a:gdLst>
                              <a:gd name="T0" fmla="*/ 67 w 21600"/>
                              <a:gd name="T1" fmla="*/ 10800 h 21600"/>
                              <a:gd name="T2" fmla="*/ 10800 w 21600"/>
                              <a:gd name="T3" fmla="*/ 21577 h 21600"/>
                              <a:gd name="T4" fmla="*/ 21582 w 21600"/>
                              <a:gd name="T5" fmla="*/ 10800 h 21600"/>
                              <a:gd name="T6" fmla="*/ 10800 w 21600"/>
                              <a:gd name="T7" fmla="*/ 1235 h 21600"/>
                              <a:gd name="T8" fmla="*/ 2977 w 21600"/>
                              <a:gd name="T9" fmla="*/ 3262 h 21600"/>
                              <a:gd name="T10" fmla="*/ 17087 w 21600"/>
                              <a:gd name="T11" fmla="*/ 17337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T8" t="T9" r="T10" b="T11"/>
                            <a:pathLst>
                              <a:path w="21600" h="21600" extrusionOk="0">
                                <a:moveTo>
                                  <a:pt x="1949" y="7180"/>
                                </a:moveTo>
                                <a:cubicBezTo>
                                  <a:pt x="841" y="7336"/>
                                  <a:pt x="0" y="8613"/>
                                  <a:pt x="0" y="10137"/>
                                </a:cubicBezTo>
                                <a:cubicBezTo>
                                  <a:pt x="-1" y="11192"/>
                                  <a:pt x="409" y="12169"/>
                                  <a:pt x="1074" y="12702"/>
                                </a:cubicBezTo>
                                <a:lnTo>
                                  <a:pt x="1063" y="12668"/>
                                </a:lnTo>
                                <a:cubicBezTo>
                                  <a:pt x="685" y="13217"/>
                                  <a:pt x="475" y="13940"/>
                                  <a:pt x="475" y="14690"/>
                                </a:cubicBezTo>
                                <a:cubicBezTo>
                                  <a:pt x="475" y="16325"/>
                                  <a:pt x="1451" y="17650"/>
                                  <a:pt x="2655" y="17650"/>
                                </a:cubicBezTo>
                                <a:cubicBezTo>
                                  <a:pt x="2739" y="17650"/>
                                  <a:pt x="2824" y="17643"/>
                                  <a:pt x="2909" y="17629"/>
                                </a:cubicBezTo>
                                <a:lnTo>
                                  <a:pt x="2897" y="17649"/>
                                </a:lnTo>
                                <a:cubicBezTo>
                                  <a:pt x="3585" y="19288"/>
                                  <a:pt x="4863" y="20300"/>
                                  <a:pt x="6247" y="20300"/>
                                </a:cubicBezTo>
                                <a:cubicBezTo>
                                  <a:pt x="6947" y="20299"/>
                                  <a:pt x="7635" y="20039"/>
                                  <a:pt x="8235" y="19546"/>
                                </a:cubicBezTo>
                                <a:lnTo>
                                  <a:pt x="8229" y="19550"/>
                                </a:lnTo>
                                <a:cubicBezTo>
                                  <a:pt x="8855" y="20829"/>
                                  <a:pt x="9908" y="21597"/>
                                  <a:pt x="11036" y="21597"/>
                                </a:cubicBezTo>
                                <a:cubicBezTo>
                                  <a:pt x="12523" y="21596"/>
                                  <a:pt x="13836" y="20267"/>
                                  <a:pt x="14267" y="18324"/>
                                </a:cubicBezTo>
                                <a:lnTo>
                                  <a:pt x="14270" y="18350"/>
                                </a:lnTo>
                                <a:cubicBezTo>
                                  <a:pt x="14730" y="18740"/>
                                  <a:pt x="15260" y="18947"/>
                                  <a:pt x="15802" y="18947"/>
                                </a:cubicBezTo>
                                <a:cubicBezTo>
                                  <a:pt x="17390" y="18946"/>
                                  <a:pt x="18682" y="17205"/>
                                  <a:pt x="18694" y="15045"/>
                                </a:cubicBezTo>
                                <a:lnTo>
                                  <a:pt x="18689" y="15035"/>
                                </a:lnTo>
                                <a:cubicBezTo>
                                  <a:pt x="20357" y="14710"/>
                                  <a:pt x="21597" y="12765"/>
                                  <a:pt x="21597" y="10472"/>
                                </a:cubicBezTo>
                                <a:cubicBezTo>
                                  <a:pt x="21597" y="9456"/>
                                  <a:pt x="21350" y="8469"/>
                                  <a:pt x="20896" y="7663"/>
                                </a:cubicBezTo>
                                <a:lnTo>
                                  <a:pt x="20889" y="7661"/>
                                </a:lnTo>
                                <a:cubicBezTo>
                                  <a:pt x="21031" y="7208"/>
                                  <a:pt x="21105" y="6721"/>
                                  <a:pt x="21105" y="6228"/>
                                </a:cubicBezTo>
                                <a:cubicBezTo>
                                  <a:pt x="21105" y="4588"/>
                                  <a:pt x="20299" y="3150"/>
                                  <a:pt x="19139" y="2719"/>
                                </a:cubicBezTo>
                                <a:lnTo>
                                  <a:pt x="19148" y="2712"/>
                                </a:lnTo>
                                <a:cubicBezTo>
                                  <a:pt x="18940" y="1142"/>
                                  <a:pt x="17933" y="0"/>
                                  <a:pt x="16758" y="0"/>
                                </a:cubicBezTo>
                                <a:cubicBezTo>
                                  <a:pt x="16044" y="-1"/>
                                  <a:pt x="15367" y="426"/>
                                  <a:pt x="14905" y="1165"/>
                                </a:cubicBezTo>
                                <a:lnTo>
                                  <a:pt x="14909" y="1170"/>
                                </a:lnTo>
                                <a:cubicBezTo>
                                  <a:pt x="14497" y="432"/>
                                  <a:pt x="13855" y="0"/>
                                  <a:pt x="13174" y="0"/>
                                </a:cubicBezTo>
                                <a:cubicBezTo>
                                  <a:pt x="12347" y="-1"/>
                                  <a:pt x="11590" y="637"/>
                                  <a:pt x="11221" y="1645"/>
                                </a:cubicBezTo>
                                <a:lnTo>
                                  <a:pt x="11229" y="1694"/>
                                </a:lnTo>
                                <a:cubicBezTo>
                                  <a:pt x="10730" y="1024"/>
                                  <a:pt x="10058" y="650"/>
                                  <a:pt x="9358" y="650"/>
                                </a:cubicBezTo>
                                <a:cubicBezTo>
                                  <a:pt x="8372" y="649"/>
                                  <a:pt x="7466" y="1391"/>
                                  <a:pt x="7003" y="2578"/>
                                </a:cubicBezTo>
                                <a:lnTo>
                                  <a:pt x="6995" y="2602"/>
                                </a:lnTo>
                                <a:cubicBezTo>
                                  <a:pt x="6477" y="2189"/>
                                  <a:pt x="5888" y="1972"/>
                                  <a:pt x="5288" y="1972"/>
                                </a:cubicBezTo>
                                <a:cubicBezTo>
                                  <a:pt x="3423" y="1972"/>
                                  <a:pt x="1912" y="4029"/>
                                  <a:pt x="1912" y="6567"/>
                                </a:cubicBezTo>
                                <a:cubicBezTo>
                                  <a:pt x="1911" y="6774"/>
                                  <a:pt x="1922" y="6981"/>
                                  <a:pt x="1942" y="7186"/>
                                </a:cubicBezTo>
                                <a:close/>
                              </a:path>
                              <a:path w="21600" h="21600" fill="none" extrusionOk="0">
                                <a:moveTo>
                                  <a:pt x="1074" y="12702"/>
                                </a:moveTo>
                                <a:cubicBezTo>
                                  <a:pt x="1407" y="12969"/>
                                  <a:pt x="1786" y="13110"/>
                                  <a:pt x="2172" y="13110"/>
                                </a:cubicBezTo>
                                <a:cubicBezTo>
                                  <a:pt x="2228" y="13109"/>
                                  <a:pt x="2285" y="13107"/>
                                  <a:pt x="2341" y="13101"/>
                                </a:cubicBezTo>
                              </a:path>
                              <a:path w="21600" h="21600" fill="none" extrusionOk="0">
                                <a:moveTo>
                                  <a:pt x="2909" y="17629"/>
                                </a:moveTo>
                                <a:cubicBezTo>
                                  <a:pt x="3099" y="17599"/>
                                  <a:pt x="3285" y="17535"/>
                                  <a:pt x="3463" y="17439"/>
                                </a:cubicBezTo>
                              </a:path>
                              <a:path w="21600" h="21600" fill="none" extrusionOk="0">
                                <a:moveTo>
                                  <a:pt x="7895" y="18680"/>
                                </a:moveTo>
                                <a:cubicBezTo>
                                  <a:pt x="7983" y="18985"/>
                                  <a:pt x="8095" y="19277"/>
                                  <a:pt x="8229" y="19550"/>
                                </a:cubicBezTo>
                              </a:path>
                              <a:path w="21600" h="21600" fill="none" extrusionOk="0">
                                <a:moveTo>
                                  <a:pt x="14267" y="18324"/>
                                </a:moveTo>
                                <a:cubicBezTo>
                                  <a:pt x="14336" y="18013"/>
                                  <a:pt x="14380" y="17693"/>
                                  <a:pt x="14400" y="17370"/>
                                </a:cubicBezTo>
                              </a:path>
                              <a:path w="21600" h="21600" fill="none" extrusionOk="0">
                                <a:moveTo>
                                  <a:pt x="18694" y="15045"/>
                                </a:moveTo>
                                <a:cubicBezTo>
                                  <a:pt x="18694" y="15034"/>
                                  <a:pt x="18695" y="15024"/>
                                  <a:pt x="18695" y="15013"/>
                                </a:cubicBezTo>
                                <a:cubicBezTo>
                                  <a:pt x="18695" y="13508"/>
                                  <a:pt x="18063" y="12136"/>
                                  <a:pt x="17069" y="11477"/>
                                </a:cubicBezTo>
                              </a:path>
                              <a:path w="21600" h="21600" fill="none" extrusionOk="0">
                                <a:moveTo>
                                  <a:pt x="20165" y="8999"/>
                                </a:moveTo>
                                <a:cubicBezTo>
                                  <a:pt x="20479" y="8635"/>
                                  <a:pt x="20726" y="8177"/>
                                  <a:pt x="20889" y="7661"/>
                                </a:cubicBezTo>
                              </a:path>
                              <a:path w="21600" h="21600" fill="none" extrusionOk="0">
                                <a:moveTo>
                                  <a:pt x="19186" y="3344"/>
                                </a:moveTo>
                                <a:cubicBezTo>
                                  <a:pt x="19186" y="3328"/>
                                  <a:pt x="19187" y="3313"/>
                                  <a:pt x="19187" y="3297"/>
                                </a:cubicBezTo>
                                <a:cubicBezTo>
                                  <a:pt x="19187" y="3101"/>
                                  <a:pt x="19174" y="2905"/>
                                  <a:pt x="19148" y="2712"/>
                                </a:cubicBezTo>
                              </a:path>
                              <a:path w="21600" h="21600" fill="none" extrusionOk="0">
                                <a:moveTo>
                                  <a:pt x="14905" y="1165"/>
                                </a:moveTo>
                                <a:cubicBezTo>
                                  <a:pt x="14754" y="1408"/>
                                  <a:pt x="14629" y="1679"/>
                                  <a:pt x="14535" y="1971"/>
                                </a:cubicBezTo>
                              </a:path>
                              <a:path w="21600" h="21600" fill="none" extrusionOk="0">
                                <a:moveTo>
                                  <a:pt x="11221" y="1645"/>
                                </a:moveTo>
                                <a:cubicBezTo>
                                  <a:pt x="11140" y="1866"/>
                                  <a:pt x="11080" y="2099"/>
                                  <a:pt x="11041" y="2340"/>
                                </a:cubicBezTo>
                              </a:path>
                              <a:path w="21600" h="21600" fill="none" extrusionOk="0">
                                <a:moveTo>
                                  <a:pt x="7645" y="3276"/>
                                </a:moveTo>
                                <a:cubicBezTo>
                                  <a:pt x="7449" y="3016"/>
                                  <a:pt x="7231" y="2790"/>
                                  <a:pt x="6995" y="2602"/>
                                </a:cubicBezTo>
                              </a:path>
                              <a:path w="21600" h="21600" fill="none" extrusionOk="0">
                                <a:moveTo>
                                  <a:pt x="1942" y="7186"/>
                                </a:moveTo>
                                <a:cubicBezTo>
                                  <a:pt x="1966" y="7426"/>
                                  <a:pt x="2004" y="7663"/>
                                  <a:pt x="2056" y="7895"/>
                                </a:cubicBezTo>
                              </a:path>
                            </a:pathLst>
                          </a:custGeom>
                          <a:noFill/>
                          <a:ln w="28575">
                            <a:solidFill>
                              <a:srgbClr val="000000"/>
                            </a:solidFill>
                            <a:prstDash val="sysDot"/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BE7D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107763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51" name="Line 87"/>
                          <p:cNvCxnSpPr/>
                          <p:nvPr/>
                        </p:nvCxnSpPr>
                        <p:spPr bwMode="auto">
                          <a:xfrm flipH="1" flipV="1">
                            <a:off x="7020" y="6190"/>
                            <a:ext cx="540" cy="3739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</p:grpSp>
                </p:grpSp>
              </p:grpSp>
              <p:sp>
                <p:nvSpPr>
                  <p:cNvPr id="4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8" y="10146"/>
                    <a:ext cx="2295" cy="10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marL="0" marR="0" algn="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500" b="1" dirty="0">
                        <a:effectLst/>
                        <a:latin typeface="Verdana"/>
                        <a:ea typeface="Times New Roman"/>
                      </a:rPr>
                      <a:t>ROOT CAUSES</a:t>
                    </a:r>
                    <a:endParaRPr lang="en-US" sz="12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43" name="Freeform 42"/>
                  <p:cNvSpPr>
                    <a:spLocks/>
                  </p:cNvSpPr>
                  <p:nvPr/>
                </p:nvSpPr>
                <p:spPr bwMode="auto">
                  <a:xfrm>
                    <a:off x="1620" y="9871"/>
                    <a:ext cx="2520" cy="180"/>
                  </a:xfrm>
                  <a:custGeom>
                    <a:avLst/>
                    <a:gdLst>
                      <a:gd name="T0" fmla="*/ 0 w 1520"/>
                      <a:gd name="T1" fmla="*/ 420 h 420"/>
                      <a:gd name="T2" fmla="*/ 20 w 1520"/>
                      <a:gd name="T3" fmla="*/ 360 h 420"/>
                      <a:gd name="T4" fmla="*/ 80 w 1520"/>
                      <a:gd name="T5" fmla="*/ 320 h 420"/>
                      <a:gd name="T6" fmla="*/ 160 w 1520"/>
                      <a:gd name="T7" fmla="*/ 260 h 420"/>
                      <a:gd name="T8" fmla="*/ 220 w 1520"/>
                      <a:gd name="T9" fmla="*/ 240 h 420"/>
                      <a:gd name="T10" fmla="*/ 340 w 1520"/>
                      <a:gd name="T11" fmla="*/ 160 h 420"/>
                      <a:gd name="T12" fmla="*/ 360 w 1520"/>
                      <a:gd name="T13" fmla="*/ 100 h 420"/>
                      <a:gd name="T14" fmla="*/ 420 w 1520"/>
                      <a:gd name="T15" fmla="*/ 80 h 420"/>
                      <a:gd name="T16" fmla="*/ 480 w 1520"/>
                      <a:gd name="T17" fmla="*/ 40 h 420"/>
                      <a:gd name="T18" fmla="*/ 620 w 1520"/>
                      <a:gd name="T19" fmla="*/ 0 h 420"/>
                      <a:gd name="T20" fmla="*/ 860 w 1520"/>
                      <a:gd name="T21" fmla="*/ 40 h 420"/>
                      <a:gd name="T22" fmla="*/ 1120 w 1520"/>
                      <a:gd name="T23" fmla="*/ 180 h 420"/>
                      <a:gd name="T24" fmla="*/ 1300 w 1520"/>
                      <a:gd name="T25" fmla="*/ 260 h 420"/>
                      <a:gd name="T26" fmla="*/ 1520 w 1520"/>
                      <a:gd name="T27" fmla="*/ 420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20" h="420">
                        <a:moveTo>
                          <a:pt x="0" y="420"/>
                        </a:moveTo>
                        <a:cubicBezTo>
                          <a:pt x="7" y="400"/>
                          <a:pt x="7" y="376"/>
                          <a:pt x="20" y="360"/>
                        </a:cubicBezTo>
                        <a:cubicBezTo>
                          <a:pt x="35" y="341"/>
                          <a:pt x="60" y="334"/>
                          <a:pt x="80" y="320"/>
                        </a:cubicBezTo>
                        <a:cubicBezTo>
                          <a:pt x="107" y="301"/>
                          <a:pt x="131" y="277"/>
                          <a:pt x="160" y="260"/>
                        </a:cubicBezTo>
                        <a:cubicBezTo>
                          <a:pt x="178" y="250"/>
                          <a:pt x="202" y="250"/>
                          <a:pt x="220" y="240"/>
                        </a:cubicBezTo>
                        <a:cubicBezTo>
                          <a:pt x="262" y="217"/>
                          <a:pt x="340" y="160"/>
                          <a:pt x="340" y="160"/>
                        </a:cubicBezTo>
                        <a:cubicBezTo>
                          <a:pt x="347" y="140"/>
                          <a:pt x="345" y="115"/>
                          <a:pt x="360" y="100"/>
                        </a:cubicBezTo>
                        <a:cubicBezTo>
                          <a:pt x="375" y="85"/>
                          <a:pt x="401" y="89"/>
                          <a:pt x="420" y="80"/>
                        </a:cubicBezTo>
                        <a:cubicBezTo>
                          <a:pt x="441" y="69"/>
                          <a:pt x="459" y="51"/>
                          <a:pt x="480" y="40"/>
                        </a:cubicBezTo>
                        <a:cubicBezTo>
                          <a:pt x="509" y="26"/>
                          <a:pt x="594" y="6"/>
                          <a:pt x="620" y="0"/>
                        </a:cubicBezTo>
                        <a:cubicBezTo>
                          <a:pt x="700" y="13"/>
                          <a:pt x="781" y="20"/>
                          <a:pt x="860" y="40"/>
                        </a:cubicBezTo>
                        <a:cubicBezTo>
                          <a:pt x="955" y="64"/>
                          <a:pt x="1036" y="138"/>
                          <a:pt x="1120" y="180"/>
                        </a:cubicBezTo>
                        <a:cubicBezTo>
                          <a:pt x="1232" y="236"/>
                          <a:pt x="1172" y="209"/>
                          <a:pt x="1300" y="260"/>
                        </a:cubicBezTo>
                        <a:cubicBezTo>
                          <a:pt x="1371" y="331"/>
                          <a:pt x="1408" y="420"/>
                          <a:pt x="1520" y="420"/>
                        </a:cubicBezTo>
                      </a:path>
                    </a:pathLst>
                  </a:cu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190789">
                <a:off x="7560" y="9749"/>
                <a:ext cx="3420" cy="180"/>
              </a:xfrm>
              <a:custGeom>
                <a:avLst/>
                <a:gdLst>
                  <a:gd name="T0" fmla="*/ 0 w 1520"/>
                  <a:gd name="T1" fmla="*/ 420 h 420"/>
                  <a:gd name="T2" fmla="*/ 20 w 1520"/>
                  <a:gd name="T3" fmla="*/ 360 h 420"/>
                  <a:gd name="T4" fmla="*/ 80 w 1520"/>
                  <a:gd name="T5" fmla="*/ 320 h 420"/>
                  <a:gd name="T6" fmla="*/ 160 w 1520"/>
                  <a:gd name="T7" fmla="*/ 260 h 420"/>
                  <a:gd name="T8" fmla="*/ 220 w 1520"/>
                  <a:gd name="T9" fmla="*/ 240 h 420"/>
                  <a:gd name="T10" fmla="*/ 340 w 1520"/>
                  <a:gd name="T11" fmla="*/ 160 h 420"/>
                  <a:gd name="T12" fmla="*/ 360 w 1520"/>
                  <a:gd name="T13" fmla="*/ 100 h 420"/>
                  <a:gd name="T14" fmla="*/ 420 w 1520"/>
                  <a:gd name="T15" fmla="*/ 80 h 420"/>
                  <a:gd name="T16" fmla="*/ 480 w 1520"/>
                  <a:gd name="T17" fmla="*/ 40 h 420"/>
                  <a:gd name="T18" fmla="*/ 620 w 1520"/>
                  <a:gd name="T19" fmla="*/ 0 h 420"/>
                  <a:gd name="T20" fmla="*/ 860 w 1520"/>
                  <a:gd name="T21" fmla="*/ 40 h 420"/>
                  <a:gd name="T22" fmla="*/ 1120 w 1520"/>
                  <a:gd name="T23" fmla="*/ 180 h 420"/>
                  <a:gd name="T24" fmla="*/ 1300 w 1520"/>
                  <a:gd name="T25" fmla="*/ 260 h 420"/>
                  <a:gd name="T26" fmla="*/ 1520 w 1520"/>
                  <a:gd name="T27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20" h="420">
                    <a:moveTo>
                      <a:pt x="0" y="420"/>
                    </a:moveTo>
                    <a:cubicBezTo>
                      <a:pt x="7" y="400"/>
                      <a:pt x="7" y="376"/>
                      <a:pt x="20" y="360"/>
                    </a:cubicBezTo>
                    <a:cubicBezTo>
                      <a:pt x="35" y="341"/>
                      <a:pt x="60" y="334"/>
                      <a:pt x="80" y="320"/>
                    </a:cubicBezTo>
                    <a:cubicBezTo>
                      <a:pt x="107" y="301"/>
                      <a:pt x="131" y="277"/>
                      <a:pt x="160" y="260"/>
                    </a:cubicBezTo>
                    <a:cubicBezTo>
                      <a:pt x="178" y="250"/>
                      <a:pt x="202" y="250"/>
                      <a:pt x="220" y="240"/>
                    </a:cubicBezTo>
                    <a:cubicBezTo>
                      <a:pt x="262" y="217"/>
                      <a:pt x="340" y="160"/>
                      <a:pt x="340" y="160"/>
                    </a:cubicBezTo>
                    <a:cubicBezTo>
                      <a:pt x="347" y="140"/>
                      <a:pt x="345" y="115"/>
                      <a:pt x="360" y="100"/>
                    </a:cubicBezTo>
                    <a:cubicBezTo>
                      <a:pt x="375" y="85"/>
                      <a:pt x="401" y="89"/>
                      <a:pt x="420" y="80"/>
                    </a:cubicBezTo>
                    <a:cubicBezTo>
                      <a:pt x="441" y="69"/>
                      <a:pt x="459" y="51"/>
                      <a:pt x="480" y="40"/>
                    </a:cubicBezTo>
                    <a:cubicBezTo>
                      <a:pt x="509" y="26"/>
                      <a:pt x="594" y="6"/>
                      <a:pt x="620" y="0"/>
                    </a:cubicBezTo>
                    <a:cubicBezTo>
                      <a:pt x="700" y="13"/>
                      <a:pt x="781" y="20"/>
                      <a:pt x="860" y="40"/>
                    </a:cubicBezTo>
                    <a:cubicBezTo>
                      <a:pt x="955" y="64"/>
                      <a:pt x="1036" y="138"/>
                      <a:pt x="1120" y="180"/>
                    </a:cubicBezTo>
                    <a:cubicBezTo>
                      <a:pt x="1232" y="236"/>
                      <a:pt x="1172" y="209"/>
                      <a:pt x="1300" y="260"/>
                    </a:cubicBezTo>
                    <a:cubicBezTo>
                      <a:pt x="1371" y="331"/>
                      <a:pt x="1408" y="420"/>
                      <a:pt x="1520" y="420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1590" y="11730"/>
                <a:ext cx="9915" cy="3375"/>
                <a:chOff x="1590" y="11730"/>
                <a:chExt cx="9915" cy="3375"/>
              </a:xfrm>
            </p:grpSpPr>
            <p:cxnSp>
              <p:nvCxnSpPr>
                <p:cNvPr id="14" name="AutoShape 93"/>
                <p:cNvCxnSpPr>
                  <a:cxnSpLocks noChangeShapeType="1"/>
                </p:cNvCxnSpPr>
                <p:nvPr/>
              </p:nvCxnSpPr>
              <p:spPr bwMode="auto">
                <a:xfrm>
                  <a:off x="5400" y="12555"/>
                  <a:ext cx="720" cy="25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5" name="AutoShape 94"/>
                <p:cNvCxnSpPr>
                  <a:cxnSpLocks noChangeShapeType="1"/>
                </p:cNvCxnSpPr>
                <p:nvPr/>
              </p:nvCxnSpPr>
              <p:spPr bwMode="auto">
                <a:xfrm>
                  <a:off x="6570" y="12555"/>
                  <a:ext cx="90" cy="25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6" name="AutoShape 95"/>
                <p:cNvCxnSpPr>
                  <a:cxnSpLocks noChangeShapeType="1"/>
                </p:cNvCxnSpPr>
                <p:nvPr/>
              </p:nvCxnSpPr>
              <p:spPr bwMode="auto">
                <a:xfrm>
                  <a:off x="6570" y="12555"/>
                  <a:ext cx="1830" cy="241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7" name="AutoShape 96"/>
                <p:cNvCxnSpPr>
                  <a:cxnSpLocks noChangeShapeType="1"/>
                </p:cNvCxnSpPr>
                <p:nvPr/>
              </p:nvCxnSpPr>
              <p:spPr bwMode="auto">
                <a:xfrm>
                  <a:off x="8295" y="12439"/>
                  <a:ext cx="705" cy="220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8" name="AutoShape 97"/>
                <p:cNvCxnSpPr>
                  <a:cxnSpLocks noChangeShapeType="1"/>
                </p:cNvCxnSpPr>
                <p:nvPr/>
              </p:nvCxnSpPr>
              <p:spPr bwMode="auto">
                <a:xfrm>
                  <a:off x="8295" y="12420"/>
                  <a:ext cx="2175" cy="175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9" name="AutoShape 9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0110" y="11981"/>
                  <a:ext cx="945" cy="2464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0" name="AutoShape 9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035" y="11730"/>
                  <a:ext cx="1470" cy="25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1" name="AutoShape 100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15" y="12499"/>
                  <a:ext cx="1155" cy="223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2" name="Line 101"/>
                <p:cNvCxnSpPr/>
                <p:nvPr/>
              </p:nvCxnSpPr>
              <p:spPr bwMode="auto">
                <a:xfrm flipV="1">
                  <a:off x="1770" y="12259"/>
                  <a:ext cx="195" cy="40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3" name="Line 102"/>
                <p:cNvCxnSpPr/>
                <p:nvPr/>
              </p:nvCxnSpPr>
              <p:spPr bwMode="auto">
                <a:xfrm flipV="1">
                  <a:off x="3345" y="12439"/>
                  <a:ext cx="180" cy="2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4" name="Line 103"/>
                <p:cNvCxnSpPr/>
                <p:nvPr/>
              </p:nvCxnSpPr>
              <p:spPr bwMode="auto">
                <a:xfrm flipH="1" flipV="1">
                  <a:off x="10170" y="12094"/>
                  <a:ext cx="135" cy="4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5" name="Line 104"/>
                <p:cNvCxnSpPr/>
                <p:nvPr/>
              </p:nvCxnSpPr>
              <p:spPr bwMode="auto">
                <a:xfrm flipV="1">
                  <a:off x="5145" y="12555"/>
                  <a:ext cx="195" cy="3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6" name="Line 105"/>
                <p:cNvCxnSpPr/>
                <p:nvPr/>
              </p:nvCxnSpPr>
              <p:spPr bwMode="auto">
                <a:xfrm>
                  <a:off x="1590" y="12094"/>
                  <a:ext cx="285" cy="11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7" name="Line 106"/>
                <p:cNvCxnSpPr/>
                <p:nvPr/>
              </p:nvCxnSpPr>
              <p:spPr bwMode="auto">
                <a:xfrm flipV="1">
                  <a:off x="3525" y="12439"/>
                  <a:ext cx="75" cy="43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8" name="Line 107"/>
                <p:cNvCxnSpPr/>
                <p:nvPr/>
              </p:nvCxnSpPr>
              <p:spPr bwMode="auto">
                <a:xfrm flipH="1" flipV="1">
                  <a:off x="5400" y="12555"/>
                  <a:ext cx="120" cy="3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9" name="Line 108"/>
                <p:cNvCxnSpPr/>
                <p:nvPr/>
              </p:nvCxnSpPr>
              <p:spPr bwMode="auto">
                <a:xfrm flipV="1">
                  <a:off x="6570" y="12529"/>
                  <a:ext cx="0" cy="4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0" name="Line 109"/>
                <p:cNvCxnSpPr/>
                <p:nvPr/>
              </p:nvCxnSpPr>
              <p:spPr bwMode="auto">
                <a:xfrm flipH="1" flipV="1">
                  <a:off x="6630" y="12634"/>
                  <a:ext cx="270" cy="3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1" name="Line 110"/>
                <p:cNvCxnSpPr/>
                <p:nvPr/>
              </p:nvCxnSpPr>
              <p:spPr bwMode="auto">
                <a:xfrm flipH="1" flipV="1">
                  <a:off x="8295" y="12499"/>
                  <a:ext cx="180" cy="50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2" name="Line 111"/>
                <p:cNvCxnSpPr/>
                <p:nvPr/>
              </p:nvCxnSpPr>
              <p:spPr bwMode="auto">
                <a:xfrm flipH="1" flipV="1">
                  <a:off x="8295" y="12409"/>
                  <a:ext cx="345" cy="25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3" name="Line 112"/>
                <p:cNvCxnSpPr/>
                <p:nvPr/>
              </p:nvCxnSpPr>
              <p:spPr bwMode="auto">
                <a:xfrm flipH="1">
                  <a:off x="10110" y="11845"/>
                  <a:ext cx="675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145495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663" y="2397662"/>
            <a:ext cx="5173608" cy="3613355"/>
          </a:xfrm>
        </p:spPr>
      </p:pic>
      <p:sp>
        <p:nvSpPr>
          <p:cNvPr id="5" name="TextBox 4"/>
          <p:cNvSpPr txBox="1"/>
          <p:nvPr/>
        </p:nvSpPr>
        <p:spPr>
          <a:xfrm>
            <a:off x="1752600" y="569302"/>
            <a:ext cx="6612878" cy="649898"/>
          </a:xfrm>
          <a:prstGeom prst="rect">
            <a:avLst/>
          </a:prstGeom>
          <a:solidFill>
            <a:srgbClr val="C2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Root Cause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399"/>
            <a:ext cx="1447800" cy="1398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9054" y="2413926"/>
            <a:ext cx="5222815" cy="36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7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828800" algn="l"/>
            <a:r>
              <a:rPr lang="en-US" sz="4000" b="1" dirty="0">
                <a:latin typeface="Calibri"/>
                <a:cs typeface="Calibri"/>
              </a:rPr>
              <a:t>4. Analyze Power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9" y="106680"/>
            <a:ext cx="1186061" cy="1188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9286"/>
            <a:ext cx="8356821" cy="47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5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20077" r="16546" b="8298"/>
          <a:stretch/>
        </p:blipFill>
        <p:spPr bwMode="auto">
          <a:xfrm>
            <a:off x="0" y="1217234"/>
            <a:ext cx="9134258" cy="55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1" y="381000"/>
            <a:ext cx="6858000" cy="646331"/>
          </a:xfrm>
          <a:prstGeom prst="rect">
            <a:avLst/>
          </a:prstGeom>
          <a:solidFill>
            <a:srgbClr val="C2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Self-Interest Analysis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"/>
            <a:ext cx="1186061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828800" algn="l"/>
            <a:r>
              <a:rPr lang="en-US" b="1" dirty="0">
                <a:latin typeface="Calibri"/>
                <a:cs typeface="Calibri"/>
              </a:rPr>
              <a:t>5. Develop Strategies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"/>
            <a:ext cx="1223841" cy="1188720"/>
          </a:xfrm>
          <a:prstGeom prst="rect">
            <a:avLst/>
          </a:prstGeom>
        </p:spPr>
      </p:pic>
      <p:pic>
        <p:nvPicPr>
          <p:cNvPr id="7" name="Picture 3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295400"/>
            <a:ext cx="6172201" cy="551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5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82880"/>
            <a:ext cx="1188720" cy="1188720"/>
          </a:xfrm>
          <a:prstGeom prst="rect">
            <a:avLst/>
          </a:prstGeom>
        </p:spPr>
      </p:pic>
      <p:sp>
        <p:nvSpPr>
          <p:cNvPr id="2" name="AutoShape 2" descr="Displaying IMG_00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IMG_001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553200" cy="118903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6. Take Action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</p:spTree>
    <p:extLst>
      <p:ext uri="{BB962C8B-B14F-4D97-AF65-F5344CB8AC3E}">
        <p14:creationId xmlns:p14="http://schemas.microsoft.com/office/powerpoint/2010/main" val="840566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0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642" y="609600"/>
            <a:ext cx="8402715" cy="56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3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9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274638"/>
            <a:ext cx="7214819" cy="64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66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 descr="MIKVA-MEDAL.jpg"/>
          <p:cNvPicPr preferRelativeResize="0"/>
          <p:nvPr/>
        </p:nvPicPr>
        <p:blipFill rotWithShape="1">
          <a:blip r:embed="rId3">
            <a:alphaModFix/>
          </a:blip>
          <a:srcRect l="1" r="11816" b="1893"/>
          <a:stretch/>
        </p:blipFill>
        <p:spPr>
          <a:xfrm>
            <a:off x="4114800" y="1213774"/>
            <a:ext cx="4881416" cy="5380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Shape 84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  <a:solidFill>
            <a:srgbClr val="00B0F0"/>
          </a:solidFill>
        </p:grpSpPr>
        <p:sp>
          <p:nvSpPr>
            <p:cNvPr id="85" name="Shape 85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86"/>
            <p:cNvSpPr txBox="1"/>
            <p:nvPr/>
          </p:nvSpPr>
          <p:spPr>
            <a:xfrm>
              <a:off x="1293089" y="146048"/>
              <a:ext cx="7550727" cy="5481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285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Crimson Text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rPr>
                <a:t>MISSION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rPr>
                <a:t> &amp; VISION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87" name="Shape 87"/>
            <p:cNvCxnSpPr/>
            <p:nvPr/>
          </p:nvCxnSpPr>
          <p:spPr>
            <a:xfrm>
              <a:off x="1177635" y="99867"/>
              <a:ext cx="0" cy="685800"/>
            </a:xfrm>
            <a:prstGeom prst="straightConnector1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8" name="Shape 88"/>
          <p:cNvSpPr txBox="1"/>
          <p:nvPr/>
        </p:nvSpPr>
        <p:spPr>
          <a:xfrm>
            <a:off x="4136923" y="6044763"/>
            <a:ext cx="2798183" cy="5251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venir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Abner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 being awarded the </a:t>
            </a:r>
          </a:p>
          <a:p>
            <a:pPr marL="0" marR="0" lvl="0" indent="-166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venir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Presidential Medal of Freedom in 2014.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4294967295"/>
          </p:nvPr>
        </p:nvSpPr>
        <p:spPr>
          <a:xfrm>
            <a:off x="152400" y="1219200"/>
            <a:ext cx="3824748" cy="5375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indent="0" fontAlgn="base">
              <a:buNone/>
            </a:pPr>
            <a:r>
              <a:rPr lang="en-US" sz="2400" dirty="0" err="1"/>
              <a:t>Mikva</a:t>
            </a:r>
            <a:r>
              <a:rPr lang="en-US" sz="2400" dirty="0"/>
              <a:t> Challenge develops youth to be </a:t>
            </a:r>
            <a:r>
              <a:rPr lang="en-US" sz="2400" b="1" dirty="0"/>
              <a:t>empowered</a:t>
            </a:r>
            <a:r>
              <a:rPr lang="en-US" sz="2400" dirty="0"/>
              <a:t>, </a:t>
            </a:r>
            <a:r>
              <a:rPr lang="en-US" sz="2400" b="1" dirty="0"/>
              <a:t>informed</a:t>
            </a:r>
            <a:r>
              <a:rPr lang="en-US" sz="2400" dirty="0"/>
              <a:t>, and </a:t>
            </a:r>
            <a:r>
              <a:rPr lang="en-US" sz="2400" b="1" dirty="0"/>
              <a:t>active</a:t>
            </a:r>
            <a:r>
              <a:rPr lang="en-US" sz="2400" dirty="0"/>
              <a:t> </a:t>
            </a:r>
            <a:r>
              <a:rPr lang="en-US" sz="2400" b="1" dirty="0"/>
              <a:t>citizens</a:t>
            </a:r>
            <a:r>
              <a:rPr lang="en-US" sz="2400" dirty="0"/>
              <a:t> who will promote a </a:t>
            </a:r>
            <a:r>
              <a:rPr lang="en-US" sz="2400" b="1" dirty="0"/>
              <a:t>just</a:t>
            </a:r>
            <a:r>
              <a:rPr lang="en-US" sz="2400" dirty="0"/>
              <a:t> and </a:t>
            </a:r>
            <a:r>
              <a:rPr lang="en-US" sz="2400" b="1" dirty="0"/>
              <a:t>equitable</a:t>
            </a:r>
            <a:r>
              <a:rPr lang="en-US" sz="2400" dirty="0"/>
              <a:t> </a:t>
            </a:r>
            <a:r>
              <a:rPr lang="en-US" sz="2400" b="1" dirty="0"/>
              <a:t>society</a:t>
            </a:r>
            <a:r>
              <a:rPr lang="en-US" sz="2400" dirty="0"/>
              <a:t>.</a:t>
            </a:r>
          </a:p>
          <a:p>
            <a:pPr indent="0" fontAlgn="base">
              <a:buNone/>
            </a:pPr>
            <a:endParaRPr lang="en-US" sz="2000" dirty="0"/>
          </a:p>
          <a:p>
            <a:pPr indent="0" fontAlgn="base">
              <a:buNone/>
            </a:pPr>
            <a:r>
              <a:rPr lang="en-US" sz="2400" dirty="0" err="1"/>
              <a:t>Mikva</a:t>
            </a:r>
            <a:r>
              <a:rPr lang="en-US" sz="2400" dirty="0"/>
              <a:t> Challenge envisions a </a:t>
            </a:r>
            <a:r>
              <a:rPr lang="en-US" sz="2400" b="1" dirty="0"/>
              <a:t>stronger</a:t>
            </a:r>
            <a:r>
              <a:rPr lang="en-US" sz="2400" dirty="0"/>
              <a:t>, </a:t>
            </a:r>
            <a:r>
              <a:rPr lang="en-US" sz="2400" b="1" dirty="0"/>
              <a:t>inclusive</a:t>
            </a:r>
            <a:r>
              <a:rPr lang="en-US" sz="2400" dirty="0"/>
              <a:t> </a:t>
            </a:r>
            <a:r>
              <a:rPr lang="en-US" sz="2400" b="1" dirty="0"/>
              <a:t>democracy</a:t>
            </a:r>
            <a:r>
              <a:rPr lang="en-US" sz="2400" dirty="0"/>
              <a:t> that values youth voice.</a:t>
            </a:r>
          </a:p>
          <a:p>
            <a:pPr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700" i="0" u="none" strike="noStrike" cap="none" dirty="0">
              <a:solidFill>
                <a:srgbClr val="69646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55582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382439" y="1243650"/>
            <a:ext cx="8386500" cy="5089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254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C2026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MIKVA ALUMNI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06238" y="6356350"/>
            <a:ext cx="2157561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4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25000"/>
              <a:buFont typeface="Crimson Text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.</a:t>
            </a:r>
          </a:p>
        </p:txBody>
      </p:sp>
      <p:grpSp>
        <p:nvGrpSpPr>
          <p:cNvPr id="125" name="Shape 125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  <a:solidFill>
            <a:srgbClr val="00B0F0"/>
          </a:solidFill>
        </p:grpSpPr>
        <p:sp>
          <p:nvSpPr>
            <p:cNvPr id="126" name="Shape 126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1293089" y="184148"/>
              <a:ext cx="7550727" cy="5481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285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Crimson Text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128" name="Shape 128"/>
            <p:cNvCxnSpPr/>
            <p:nvPr/>
          </p:nvCxnSpPr>
          <p:spPr>
            <a:xfrm>
              <a:off x="1177635" y="99867"/>
              <a:ext cx="0" cy="685800"/>
            </a:xfrm>
            <a:prstGeom prst="straightConnector1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29" name="Shape 129"/>
          <p:cNvCxnSpPr/>
          <p:nvPr/>
        </p:nvCxnSpPr>
        <p:spPr>
          <a:xfrm>
            <a:off x="304800" y="6172200"/>
            <a:ext cx="8537577" cy="0"/>
          </a:xfrm>
          <a:prstGeom prst="straightConnector1">
            <a:avLst/>
          </a:prstGeom>
          <a:noFill/>
          <a:ln w="9525" cap="flat" cmpd="sng">
            <a:solidFill>
              <a:srgbClr val="E8EA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/>
          <p:cNvSpPr/>
          <p:nvPr/>
        </p:nvSpPr>
        <p:spPr>
          <a:xfrm>
            <a:off x="609600" y="2754868"/>
            <a:ext cx="1828800" cy="18288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7600" y="2754868"/>
            <a:ext cx="1828800" cy="18288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2754868"/>
            <a:ext cx="1828800" cy="18288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983468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3x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2983468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4x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2983468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16x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145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VOTE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199286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KEEP UP WITH THE NEWS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5600" y="199286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VOLUNTEER IN ELECTIONS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410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Plus, they almost universally express enthusiasm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running for school and college offices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rimson Text"/>
              <a:ea typeface="Crimson Text"/>
              <a:cs typeface="Crimson Text"/>
              <a:sym typeface="Crimson Tex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8884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MORE THAN THEIR MILLENNIAL PEERS</a:t>
            </a:r>
          </a:p>
        </p:txBody>
      </p:sp>
    </p:spTree>
    <p:extLst>
      <p:ext uri="{BB962C8B-B14F-4D97-AF65-F5344CB8AC3E}">
        <p14:creationId xmlns:p14="http://schemas.microsoft.com/office/powerpoint/2010/main" val="2371641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  <a:solidFill>
            <a:srgbClr val="00B0F0"/>
          </a:solidFill>
        </p:grpSpPr>
        <p:sp>
          <p:nvSpPr>
            <p:cNvPr id="126" name="Shape 126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1293089" y="184148"/>
              <a:ext cx="7550727" cy="5481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285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Crimson Text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128" name="Shape 128"/>
            <p:cNvCxnSpPr/>
            <p:nvPr/>
          </p:nvCxnSpPr>
          <p:spPr>
            <a:xfrm>
              <a:off x="1177635" y="99867"/>
              <a:ext cx="0" cy="685800"/>
            </a:xfrm>
            <a:prstGeom prst="straightConnector1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29" name="Shape 129"/>
          <p:cNvCxnSpPr/>
          <p:nvPr/>
        </p:nvCxnSpPr>
        <p:spPr>
          <a:xfrm>
            <a:off x="304800" y="6160532"/>
            <a:ext cx="8537577" cy="0"/>
          </a:xfrm>
          <a:prstGeom prst="straightConnector1">
            <a:avLst/>
          </a:prstGeom>
          <a:noFill/>
          <a:ln w="9525" cap="flat" cmpd="sng">
            <a:solidFill>
              <a:srgbClr val="E8EAEB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" name="Chart 6"/>
          <p:cNvGraphicFramePr/>
          <p:nvPr>
            <p:extLst/>
          </p:nvPr>
        </p:nvGraphicFramePr>
        <p:xfrm>
          <a:off x="304800" y="1803400"/>
          <a:ext cx="8534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Shape 123"/>
          <p:cNvSpPr txBox="1"/>
          <p:nvPr/>
        </p:nvSpPr>
        <p:spPr>
          <a:xfrm>
            <a:off x="382439" y="1281668"/>
            <a:ext cx="8386500" cy="5089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254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C2026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YOUNG ADULTS</a:t>
            </a:r>
          </a:p>
        </p:txBody>
      </p:sp>
    </p:spTree>
    <p:extLst>
      <p:ext uri="{BB962C8B-B14F-4D97-AF65-F5344CB8AC3E}">
        <p14:creationId xmlns:p14="http://schemas.microsoft.com/office/powerpoint/2010/main" val="172557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685800"/>
            <a:ext cx="12001500" cy="8001000"/>
          </a:xfrm>
          <a:prstGeom prst="rect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943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</a:rPr>
              <a:t>For More Information </a:t>
            </a:r>
          </a:p>
          <a:p>
            <a:pPr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</a:rPr>
              <a:t>brian@mikvachallenge.org </a:t>
            </a:r>
          </a:p>
          <a:p>
            <a:pPr>
              <a:spcAft>
                <a:spcPts val="600"/>
              </a:spcAft>
              <a:buNone/>
            </a:pPr>
            <a:r>
              <a:rPr lang="en-US" sz="4000" dirty="0" err="1">
                <a:solidFill>
                  <a:schemeClr val="bg1"/>
                </a:solidFill>
              </a:rPr>
              <a:t>www.mikvachallenge.org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Shape 84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  <a:solidFill>
            <a:srgbClr val="00B0F0"/>
          </a:solidFill>
        </p:grpSpPr>
        <p:sp>
          <p:nvSpPr>
            <p:cNvPr id="85" name="Shape 85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86"/>
            <p:cNvSpPr txBox="1"/>
            <p:nvPr/>
          </p:nvSpPr>
          <p:spPr>
            <a:xfrm>
              <a:off x="1293089" y="146048"/>
              <a:ext cx="7550727" cy="5481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285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Crimson Text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rPr>
                <a:t>WHA</a:t>
              </a:r>
              <a:r>
                <a:rPr lang="en-US" sz="2400" b="1" kern="0" dirty="0">
                  <a:solidFill>
                    <a:prstClr val="white"/>
                  </a:solidFill>
                  <a:latin typeface="Avenir"/>
                  <a:ea typeface="Avenir"/>
                  <a:cs typeface="Avenir"/>
                  <a:sym typeface="Avenir"/>
                </a:rPr>
                <a:t>T IS MIKVA?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87" name="Shape 87"/>
            <p:cNvCxnSpPr/>
            <p:nvPr/>
          </p:nvCxnSpPr>
          <p:spPr>
            <a:xfrm>
              <a:off x="1177635" y="99867"/>
              <a:ext cx="0" cy="685800"/>
            </a:xfrm>
            <a:prstGeom prst="straightConnector1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8" name="Shape 88"/>
          <p:cNvSpPr txBox="1"/>
          <p:nvPr/>
        </p:nvSpPr>
        <p:spPr>
          <a:xfrm>
            <a:off x="4035566" y="6332867"/>
            <a:ext cx="2798183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venir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Abner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Mikva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 being awarded the </a:t>
            </a:r>
          </a:p>
          <a:p>
            <a:pPr marL="0" marR="0" lvl="0" indent="-166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venir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"/>
              </a:rPr>
              <a:t>Presidential Medal of Freedom in 2014.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4294967295"/>
          </p:nvPr>
        </p:nvSpPr>
        <p:spPr>
          <a:xfrm>
            <a:off x="152400" y="1679641"/>
            <a:ext cx="3505200" cy="49148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700" i="0" u="none" strike="noStrike" cap="none" dirty="0">
              <a:solidFill>
                <a:srgbClr val="69646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" y="1479954"/>
            <a:ext cx="4371097" cy="419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Increased Classroom Community &amp; Engagement</a:t>
            </a:r>
          </a:p>
          <a:p>
            <a:pPr algn="ctr">
              <a:lnSpc>
                <a:spcPct val="150000"/>
              </a:lnSpc>
            </a:pPr>
            <a:r>
              <a:rPr lang="en-US" sz="2000" b="1" dirty="0"/>
              <a:t>Authentic Support &amp; Professional Development</a:t>
            </a:r>
          </a:p>
          <a:p>
            <a:pPr algn="ctr">
              <a:lnSpc>
                <a:spcPct val="150000"/>
              </a:lnSpc>
            </a:pPr>
            <a:endParaRPr lang="en-US" sz="2000" b="1" dirty="0"/>
          </a:p>
          <a:p>
            <a:pPr algn="ctr">
              <a:lnSpc>
                <a:spcPct val="150000"/>
              </a:lnSpc>
            </a:pPr>
            <a:endParaRPr lang="en-US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Developing Youth Leader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Championing Youth Voice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Transforming Civic Education</a:t>
            </a:r>
            <a:r>
              <a:rPr lang="en-US" sz="20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9" y="694169"/>
            <a:ext cx="4331539" cy="3248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12325"/>
            <a:ext cx="4808518" cy="27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680045" y="1418052"/>
            <a:ext cx="7882335" cy="44493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Elections in Action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prepares young people to participate in elections through volunteering as poll workers and judges, campaign aides, hosts of candidate forums, voter registration leaders, and creators of voter education guides.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Issues to Action and Project Soapbox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AF2300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involves young people in community problem solving that starts with community analysis and culminates in showcases of civic action with community leaders.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cs typeface="Avenir Book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Mikva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 Youth Policy Councils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advise city leaders on public policy issues affecting youth. Students do a deep dive into a public-policy problem, develop policy recommendations to present to city leaders and help implement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Avenir Book"/>
              <a:cs typeface="Avenir Book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Mikva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 Government Fellows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involves young people in public-sector internships where they learn how to serve constituents, work in the civic sector, and hone their civic-leadership skills.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cs typeface="Avenir Book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Mikva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cs typeface="Avenir Black"/>
                <a:sym typeface="Arial"/>
              </a:rPr>
              <a:t> Professional Development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venir Book"/>
                <a:cs typeface="Avenir Book"/>
                <a:sym typeface="Arial"/>
              </a:rPr>
              <a:t>works with teachers and school administrators to train, coach, and support Action Civics instruction in schools.  </a:t>
            </a:r>
          </a:p>
          <a:p>
            <a:pPr marL="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cs typeface="Avenir Book"/>
              <a:sym typeface="Arial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1113000" y="474650"/>
            <a:ext cx="7345800" cy="85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Shape 188"/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  <a:solidFill>
            <a:srgbClr val="00B0F0"/>
          </a:solidFill>
        </p:grpSpPr>
        <p:sp>
          <p:nvSpPr>
            <p:cNvPr id="189" name="Shape 189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190"/>
            <p:cNvSpPr txBox="1"/>
            <p:nvPr/>
          </p:nvSpPr>
          <p:spPr>
            <a:xfrm>
              <a:off x="1293089" y="146048"/>
              <a:ext cx="7550700" cy="5481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285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Crimson Text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rPr>
                <a:t>QUALITY PROGRAMS OF ENGAGEMENT</a:t>
              </a:r>
            </a:p>
          </p:txBody>
        </p:sp>
        <p:cxnSp>
          <p:nvCxnSpPr>
            <p:cNvPr id="191" name="Shape 191"/>
            <p:cNvCxnSpPr/>
            <p:nvPr/>
          </p:nvCxnSpPr>
          <p:spPr>
            <a:xfrm>
              <a:off x="1177635" y="99867"/>
              <a:ext cx="0" cy="685800"/>
            </a:xfrm>
            <a:prstGeom prst="straightConnector1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0" name="Shape 104"/>
          <p:cNvCxnSpPr/>
          <p:nvPr/>
        </p:nvCxnSpPr>
        <p:spPr>
          <a:xfrm>
            <a:off x="306239" y="6172199"/>
            <a:ext cx="8537577" cy="0"/>
          </a:xfrm>
          <a:prstGeom prst="straightConnector1">
            <a:avLst/>
          </a:prstGeom>
          <a:noFill/>
          <a:ln w="9525" cap="flat" cmpd="sng">
            <a:solidFill>
              <a:srgbClr val="E8EAEB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996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057400" y="990600"/>
            <a:ext cx="5029200" cy="5029200"/>
          </a:xfrm>
          <a:prstGeom prst="ellipse">
            <a:avLst/>
          </a:prstGeom>
          <a:solidFill>
            <a:srgbClr val="C20000"/>
          </a:solidFill>
          <a:ln w="190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228600"/>
            <a:ext cx="1447800" cy="1447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M</a:t>
            </a:r>
            <a:r>
              <a:rPr lang="en-US" sz="2800" i="1" dirty="0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kva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Challenge</a:t>
            </a:r>
          </a:p>
        </p:txBody>
      </p:sp>
      <p:sp>
        <p:nvSpPr>
          <p:cNvPr id="15" name="Oval 14"/>
          <p:cNvSpPr/>
          <p:nvPr/>
        </p:nvSpPr>
        <p:spPr>
          <a:xfrm>
            <a:off x="1524000" y="2788920"/>
            <a:ext cx="1554480" cy="1554480"/>
          </a:xfrm>
          <a:prstGeom prst="ellipse">
            <a:avLst/>
          </a:prstGeom>
          <a:solidFill>
            <a:srgbClr val="6195C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1447800" y="3022937"/>
            <a:ext cx="16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Learn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by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Doing</a:t>
            </a:r>
          </a:p>
        </p:txBody>
      </p:sp>
      <p:sp>
        <p:nvSpPr>
          <p:cNvPr id="17" name="Oval 16"/>
          <p:cNvSpPr/>
          <p:nvPr/>
        </p:nvSpPr>
        <p:spPr>
          <a:xfrm>
            <a:off x="3810000" y="426720"/>
            <a:ext cx="1554480" cy="1554480"/>
          </a:xfrm>
          <a:prstGeom prst="ellipse">
            <a:avLst/>
          </a:prstGeom>
          <a:solidFill>
            <a:srgbClr val="6195C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87877" y="816114"/>
            <a:ext cx="162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Youth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Voice</a:t>
            </a:r>
          </a:p>
        </p:txBody>
      </p:sp>
      <p:sp>
        <p:nvSpPr>
          <p:cNvPr id="20" name="Oval 19"/>
          <p:cNvSpPr/>
          <p:nvPr/>
        </p:nvSpPr>
        <p:spPr>
          <a:xfrm>
            <a:off x="6096000" y="2743200"/>
            <a:ext cx="1554480" cy="1554480"/>
          </a:xfrm>
          <a:prstGeom prst="ellipse">
            <a:avLst/>
          </a:prstGeom>
          <a:solidFill>
            <a:srgbClr val="6195C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04357" y="3124200"/>
            <a:ext cx="162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Youth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Expertise</a:t>
            </a:r>
          </a:p>
        </p:txBody>
      </p:sp>
      <p:sp>
        <p:nvSpPr>
          <p:cNvPr id="22" name="Oval 21"/>
          <p:cNvSpPr/>
          <p:nvPr/>
        </p:nvSpPr>
        <p:spPr>
          <a:xfrm>
            <a:off x="3810000" y="4922520"/>
            <a:ext cx="1554480" cy="1554480"/>
          </a:xfrm>
          <a:prstGeom prst="ellipse">
            <a:avLst/>
          </a:prstGeom>
          <a:solidFill>
            <a:srgbClr val="6195C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87877" y="5562600"/>
            <a:ext cx="1622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Reflection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76600" y="2240280"/>
            <a:ext cx="2590800" cy="2438400"/>
          </a:xfrm>
          <a:prstGeom prst="rect">
            <a:avLst/>
          </a:prstGeom>
          <a:solidFill>
            <a:srgbClr val="C2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/>
              <a:t>Action </a:t>
            </a:r>
          </a:p>
          <a:p>
            <a:pPr algn="ctr"/>
            <a:r>
              <a:rPr lang="en-US" sz="6500" dirty="0"/>
              <a:t>Civics</a:t>
            </a:r>
          </a:p>
        </p:txBody>
      </p:sp>
    </p:spTree>
    <p:extLst>
      <p:ext uri="{BB962C8B-B14F-4D97-AF65-F5344CB8AC3E}">
        <p14:creationId xmlns:p14="http://schemas.microsoft.com/office/powerpoint/2010/main" val="222364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8787" y="917575"/>
            <a:ext cx="608013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Non Participation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Degrees of Participation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ShapeType="1"/>
          </p:cNvSpPr>
          <p:nvPr/>
        </p:nvSpPr>
        <p:spPr bwMode="auto">
          <a:xfrm>
            <a:off x="1147762" y="838200"/>
            <a:ext cx="357663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AutoShape 3"/>
          <p:cNvSpPr>
            <a:spLocks noChangeShapeType="1"/>
          </p:cNvSpPr>
          <p:nvPr/>
        </p:nvSpPr>
        <p:spPr bwMode="auto">
          <a:xfrm>
            <a:off x="1143000" y="841375"/>
            <a:ext cx="0" cy="52546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AutoShape 2"/>
          <p:cNvSpPr>
            <a:spLocks noChangeShapeType="1"/>
          </p:cNvSpPr>
          <p:nvPr/>
        </p:nvSpPr>
        <p:spPr bwMode="auto">
          <a:xfrm flipH="1">
            <a:off x="1143000" y="4270375"/>
            <a:ext cx="28257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AutoShape 7"/>
          <p:cNvSpPr>
            <a:spLocks noChangeShapeType="1"/>
          </p:cNvSpPr>
          <p:nvPr/>
        </p:nvSpPr>
        <p:spPr bwMode="auto">
          <a:xfrm flipH="1">
            <a:off x="1139825" y="6096000"/>
            <a:ext cx="48037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3" descr="MC90023367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53200" y="1127125"/>
            <a:ext cx="3643313" cy="5349875"/>
          </a:xfrm>
          <a:prstGeom prst="rect">
            <a:avLst/>
          </a:prstGeom>
          <a:noFill/>
          <a:ln w="3175">
            <a:miter lim="800000"/>
            <a:headEnd/>
            <a:tailEnd/>
          </a:ln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066800" y="914400"/>
            <a:ext cx="6248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Youth-initiated, shared decisions with adults</a:t>
            </a: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Youth-initiated and directed</a:t>
            </a: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Adult-initiated, shared decisions with youth</a:t>
            </a: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Consulted and informed</a:t>
            </a: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112713" marR="0" lvl="0" indent="-1127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Assigned but informed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Tokenism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Decoration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Manipulation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838200" y="1399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Ladder of Youth Participation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762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22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2286000" y="1600200"/>
            <a:ext cx="4572000" cy="4572000"/>
          </a:xfrm>
          <a:prstGeom prst="ellipse">
            <a:avLst/>
          </a:prstGeom>
          <a:noFill/>
          <a:ln w="254000" cap="flat" cmpd="sng" algn="ctr">
            <a:solidFill>
              <a:srgbClr val="6195C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86200" y="1219200"/>
            <a:ext cx="1447800" cy="990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1. Examine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Community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15000" y="2362200"/>
            <a:ext cx="1447800" cy="990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2. Identify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Issues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91200" y="4495800"/>
            <a:ext cx="1447800" cy="990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3. Conduct Research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86200" y="5562600"/>
            <a:ext cx="1447800" cy="990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4. Analyze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Power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81200" y="4495800"/>
            <a:ext cx="1447800" cy="990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5. Develop Strategies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81200" y="2362200"/>
            <a:ext cx="1447800" cy="990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6. Take Action</a:t>
            </a:r>
          </a:p>
        </p:txBody>
      </p:sp>
      <p:sp>
        <p:nvSpPr>
          <p:cNvPr id="19" name="Oval 18"/>
          <p:cNvSpPr/>
          <p:nvPr/>
        </p:nvSpPr>
        <p:spPr>
          <a:xfrm>
            <a:off x="3810000" y="3093720"/>
            <a:ext cx="1554480" cy="1554480"/>
          </a:xfrm>
          <a:prstGeom prst="ellipse">
            <a:avLst/>
          </a:prstGeom>
          <a:solidFill>
            <a:srgbClr val="C2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Reflection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429000" y="3200400"/>
            <a:ext cx="496211" cy="304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9" idx="0"/>
          </p:cNvCxnSpPr>
          <p:nvPr/>
        </p:nvCxnSpPr>
        <p:spPr>
          <a:xfrm>
            <a:off x="4572000" y="2209800"/>
            <a:ext cx="15240" cy="8839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257801" y="3200400"/>
            <a:ext cx="457199" cy="304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215483" y="4355116"/>
            <a:ext cx="575717" cy="2930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9" idx="4"/>
            <a:endCxn id="16" idx="0"/>
          </p:cNvCxnSpPr>
          <p:nvPr/>
        </p:nvCxnSpPr>
        <p:spPr>
          <a:xfrm>
            <a:off x="4587240" y="4648200"/>
            <a:ext cx="2286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429001" y="4355116"/>
            <a:ext cx="496210" cy="2930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8600" y="228600"/>
            <a:ext cx="1447800" cy="1447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M</a:t>
            </a:r>
            <a:r>
              <a:rPr lang="en-US" sz="2800" i="1" dirty="0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kva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Challenge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5925" y="228600"/>
            <a:ext cx="7432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 Step Activism Process</a:t>
            </a:r>
          </a:p>
        </p:txBody>
      </p:sp>
    </p:spTree>
    <p:extLst>
      <p:ext uri="{BB962C8B-B14F-4D97-AF65-F5344CB8AC3E}">
        <p14:creationId xmlns:p14="http://schemas.microsoft.com/office/powerpoint/2010/main" val="198070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828800" algn="l"/>
            <a:r>
              <a:rPr lang="en-US" sz="4000" b="1" dirty="0">
                <a:latin typeface="Calibri"/>
                <a:cs typeface="Calibri"/>
              </a:rPr>
              <a:t>1. Examine Community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1" y="271819"/>
            <a:ext cx="1180778" cy="118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50793"/>
            <a:ext cx="7135613" cy="47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828800" algn="l"/>
            <a:r>
              <a:rPr lang="en-US" sz="4000" b="1" dirty="0">
                <a:latin typeface="Calibri"/>
                <a:cs typeface="Calibri"/>
              </a:rPr>
              <a:t>2. Identify Issues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1210138" cy="1188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" y="1341120"/>
            <a:ext cx="8975432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53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C00000"/>
      </a:accent1>
      <a:accent2>
        <a:srgbClr val="442359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E588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043A41D46EC4CB6645F87BEF1896E" ma:contentTypeVersion="10" ma:contentTypeDescription="Create a new document." ma:contentTypeScope="" ma:versionID="45df497ecb83ff848eac73e59e2b8c22">
  <xsd:schema xmlns:xsd="http://www.w3.org/2001/XMLSchema" xmlns:xs="http://www.w3.org/2001/XMLSchema" xmlns:p="http://schemas.microsoft.com/office/2006/metadata/properties" xmlns:ns2="250bd653-5b1f-4e91-8d63-b0f8581cd7e8" xmlns:ns3="43627bc4-9575-4d3a-8fa4-37006bd324d4" targetNamespace="http://schemas.microsoft.com/office/2006/metadata/properties" ma:root="true" ma:fieldsID="b5ed3041933a1dd07e434f5df8533b4a" ns2:_="" ns3:_="">
    <xsd:import namespace="250bd653-5b1f-4e91-8d63-b0f8581cd7e8"/>
    <xsd:import namespace="43627bc4-9575-4d3a-8fa4-37006bd324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bd653-5b1f-4e91-8d63-b0f8581cd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27bc4-9575-4d3a-8fa4-37006bd324d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479DB1-B1CB-4F41-919C-8CE0F29DC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bd653-5b1f-4e91-8d63-b0f8581cd7e8"/>
    <ds:schemaRef ds:uri="43627bc4-9575-4d3a-8fa4-37006bd324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673938-1633-4D91-AA1A-3389DB0C69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DA08EB-3337-4A40-A3C4-44A92B31CD18}">
  <ds:schemaRefs>
    <ds:schemaRef ds:uri="http://purl.org/dc/dcmitype/"/>
    <ds:schemaRef ds:uri="http://schemas.microsoft.com/office/2006/metadata/properties"/>
    <ds:schemaRef ds:uri="http://purl.org/dc/elements/1.1/"/>
    <ds:schemaRef ds:uri="43627bc4-9575-4d3a-8fa4-37006bd324d4"/>
    <ds:schemaRef ds:uri="250bd653-5b1f-4e91-8d63-b0f8581cd7e8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16403</TotalTime>
  <Words>399</Words>
  <Application>Microsoft Office PowerPoint</Application>
  <PresentationFormat>On-screen Show (4:3)</PresentationFormat>
  <Paragraphs>128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Avenir</vt:lpstr>
      <vt:lpstr>Avenir Black</vt:lpstr>
      <vt:lpstr>Avenir Book</vt:lpstr>
      <vt:lpstr>Calibri</vt:lpstr>
      <vt:lpstr>Century Gothic</vt:lpstr>
      <vt:lpstr>Crimson Text</vt:lpstr>
      <vt:lpstr>Times New Roman</vt:lpstr>
      <vt:lpstr>Verdana</vt:lpstr>
      <vt:lpstr>Office Theme</vt:lpstr>
      <vt:lpstr>Simple Light</vt:lpstr>
      <vt:lpstr>Mikva Challenge Democracy is a Verb.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Examine Community</vt:lpstr>
      <vt:lpstr>2. Identify Issues</vt:lpstr>
      <vt:lpstr>Project Soapbox</vt:lpstr>
      <vt:lpstr> 3. Research</vt:lpstr>
      <vt:lpstr>PowerPoint Presentation</vt:lpstr>
      <vt:lpstr>4. Analyze Power</vt:lpstr>
      <vt:lpstr>PowerPoint Presentation</vt:lpstr>
      <vt:lpstr>5. Develop Strategies</vt:lpstr>
      <vt:lpstr>6. Take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Mikva Challenge</dc:title>
  <dc:creator>Jill</dc:creator>
  <cp:lastModifiedBy>Rebecca Trout</cp:lastModifiedBy>
  <cp:revision>133</cp:revision>
  <dcterms:created xsi:type="dcterms:W3CDTF">2014-07-30T01:49:52Z</dcterms:created>
  <dcterms:modified xsi:type="dcterms:W3CDTF">2019-07-01T16:06:21Z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0x0101007A5043A41D46EC4CB6645F87BEF1896E</vt:lpwstr>
  </property>
</Properties>
</file>