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8" r:id="rId3"/>
    <p:sldId id="290" r:id="rId4"/>
    <p:sldId id="258" r:id="rId5"/>
    <p:sldId id="259" r:id="rId6"/>
    <p:sldId id="285" r:id="rId7"/>
    <p:sldId id="279" r:id="rId8"/>
    <p:sldId id="262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1" r:id="rId24"/>
    <p:sldId id="282" r:id="rId25"/>
    <p:sldId id="283" r:id="rId26"/>
    <p:sldId id="289" r:id="rId27"/>
    <p:sldId id="287" r:id="rId2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7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42939" autoAdjust="0"/>
  </p:normalViewPr>
  <p:slideViewPr>
    <p:cSldViewPr snapToGrid="0">
      <p:cViewPr>
        <p:scale>
          <a:sx n="66" d="100"/>
          <a:sy n="66" d="100"/>
        </p:scale>
        <p:origin x="804" y="48"/>
      </p:cViewPr>
      <p:guideLst>
        <p:guide pos="177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6B2BE80-3019-4727-B8EB-95C71002091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0A8313E-70D9-419D-929B-349FD8C51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53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D98DB29-8548-4D3F-AE70-29C1664771A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CD12D2B-D2E4-4ECA-9B23-18469F03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9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98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66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405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25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507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711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9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27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541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599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46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923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82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782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199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61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479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513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898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39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37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77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8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33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30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83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2D2B-D2E4-4ECA-9B23-18469F03A2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09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A191-C049-47F5-9068-9A69E543196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2BC9-B2CA-4DB6-8507-84CB5CDB7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A191-C049-47F5-9068-9A69E543196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2BC9-B2CA-4DB6-8507-84CB5CDB7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5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A191-C049-47F5-9068-9A69E543196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2BC9-B2CA-4DB6-8507-84CB5CDB7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2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A191-C049-47F5-9068-9A69E543196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2BC9-B2CA-4DB6-8507-84CB5CDB7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3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A191-C049-47F5-9068-9A69E543196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2BC9-B2CA-4DB6-8507-84CB5CDB7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7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A191-C049-47F5-9068-9A69E543196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2BC9-B2CA-4DB6-8507-84CB5CDB7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9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A191-C049-47F5-9068-9A69E543196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2BC9-B2CA-4DB6-8507-84CB5CDB7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0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A191-C049-47F5-9068-9A69E543196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2BC9-B2CA-4DB6-8507-84CB5CDB7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3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A191-C049-47F5-9068-9A69E543196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2BC9-B2CA-4DB6-8507-84CB5CDB7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4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A191-C049-47F5-9068-9A69E543196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2BC9-B2CA-4DB6-8507-84CB5CDB7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0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A191-C049-47F5-9068-9A69E543196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2BC9-B2CA-4DB6-8507-84CB5CDB7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0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2A191-C049-47F5-9068-9A69E543196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62BC9-B2CA-4DB6-8507-84CB5CDB7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8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alcivicleague.org/All-America-Conversations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12827"/>
            <a:ext cx="9537192" cy="37673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83272" y="6190777"/>
            <a:ext cx="4487164" cy="323165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sz="1500" dirty="0">
                <a:latin typeface="Junicode" panose="02000503000000000000" pitchFamily="2" charset="2"/>
              </a:rPr>
              <a:t>www.nationalcivicleague.org/All-America-Conversations</a:t>
            </a:r>
          </a:p>
        </p:txBody>
      </p:sp>
      <p:sp>
        <p:nvSpPr>
          <p:cNvPr id="7" name="Subtitle 12"/>
          <p:cNvSpPr txBox="1">
            <a:spLocks/>
          </p:cNvSpPr>
          <p:nvPr/>
        </p:nvSpPr>
        <p:spPr>
          <a:xfrm>
            <a:off x="4486221" y="2961232"/>
            <a:ext cx="6675265" cy="739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Junicode" panose="02000503000000000000" pitchFamily="2" charset="2"/>
              </a:rPr>
              <a:t>Bridging Divides, Building Community</a:t>
            </a:r>
          </a:p>
          <a:p>
            <a:endParaRPr lang="en-US" b="1" dirty="0"/>
          </a:p>
        </p:txBody>
      </p:sp>
      <p:sp>
        <p:nvSpPr>
          <p:cNvPr id="8" name="Subtitle 12"/>
          <p:cNvSpPr txBox="1">
            <a:spLocks/>
          </p:cNvSpPr>
          <p:nvPr/>
        </p:nvSpPr>
        <p:spPr>
          <a:xfrm>
            <a:off x="4515249" y="4785545"/>
            <a:ext cx="6545943" cy="5119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Junicode" panose="02000503000000000000" pitchFamily="2" charset="2"/>
                <a:ea typeface="+mn-ea"/>
                <a:cs typeface="+mn-cs"/>
              </a:rPr>
              <a:t>January 31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Junicode" panose="02000503000000000000" pitchFamily="2" charset="2"/>
                <a:ea typeface="+mn-ea"/>
                <a:cs typeface="+mn-cs"/>
              </a:rPr>
              <a:t>st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Junicode" panose="02000503000000000000" pitchFamily="2" charset="2"/>
                <a:ea typeface="+mn-ea"/>
                <a:cs typeface="+mn-cs"/>
              </a:rPr>
              <a:t>, 2017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699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002060"/>
                </a:solidFill>
                <a:latin typeface="Junicode" panose="02000503000000000000" pitchFamily="2" charset="2"/>
              </a:rPr>
              <a:t>Small Group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5532" y="1545149"/>
            <a:ext cx="6593669" cy="4443585"/>
          </a:xfrm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b="1" dirty="0"/>
              <a:t>3 or more 90-min. small group (8-15 </a:t>
            </a:r>
            <a:r>
              <a:rPr lang="en-US" sz="2000" b="1" dirty="0" err="1"/>
              <a:t>ppl</a:t>
            </a:r>
            <a:r>
              <a:rPr lang="en-US" sz="2000" b="1" dirty="0"/>
              <a:t>) conversations held over time with different residents,</a:t>
            </a:r>
            <a:r>
              <a:rPr lang="en-US" sz="2000" b="1" baseline="0" dirty="0"/>
              <a:t> in different locations. </a:t>
            </a:r>
            <a:endParaRPr lang="en-US" sz="2000" b="1" dirty="0"/>
          </a:p>
          <a:p>
            <a:pPr marL="0" indent="0">
              <a:lnSpc>
                <a:spcPct val="80000"/>
              </a:lnSpc>
              <a:buNone/>
            </a:pPr>
            <a:endParaRPr lang="en-US" sz="15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/>
              <a:t>Strengths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Best for learning about a specific group’s (particularly underrepresented groups) perspective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Best approach for reaching hard-to-engage populations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Learning and adjustment between conversations allows you to “refine” approach as you go </a:t>
            </a:r>
          </a:p>
          <a:p>
            <a:pPr marL="0" indent="0">
              <a:lnSpc>
                <a:spcPct val="80000"/>
              </a:lnSpc>
              <a:buNone/>
            </a:pPr>
            <a:endParaRPr lang="en-US" sz="15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/>
              <a:t>Limits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Participants may not get to engage with the full diversity of the community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Potentially harder to get media coverage – though the toolkit includes resources for partnering with media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83272" y="6190777"/>
            <a:ext cx="4487164" cy="323165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sz="1500" dirty="0">
                <a:latin typeface="Junicode" panose="02000503000000000000" pitchFamily="2" charset="2"/>
              </a:rPr>
              <a:t>www.nationalcivicleague.org/All-America-Conversations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" y="5901650"/>
            <a:ext cx="1390396" cy="54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895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3877"/>
            <a:ext cx="37229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002060"/>
                </a:solidFill>
                <a:latin typeface="Junicode" panose="02000503000000000000" pitchFamily="2" charset="2"/>
              </a:rPr>
              <a:t>Large Open Meeting </a:t>
            </a:r>
            <a:br>
              <a:rPr lang="en-US" b="1" dirty="0">
                <a:solidFill>
                  <a:srgbClr val="002060"/>
                </a:solidFill>
                <a:latin typeface="Junicode" panose="02000503000000000000" pitchFamily="2" charset="2"/>
              </a:rPr>
            </a:br>
            <a:r>
              <a:rPr lang="en-US" dirty="0">
                <a:solidFill>
                  <a:srgbClr val="002060"/>
                </a:solidFill>
                <a:latin typeface="Junicode" panose="02000503000000000000" pitchFamily="2" charset="2"/>
              </a:rPr>
              <a:t>(Town hall style)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1925" y="1618343"/>
            <a:ext cx="6620883" cy="427578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b="1" dirty="0"/>
              <a:t>Single large meeting where participants break up into multiple tables for simultaneous small group discussions</a:t>
            </a:r>
          </a:p>
          <a:p>
            <a:pPr marL="0" indent="0">
              <a:lnSpc>
                <a:spcPct val="80000"/>
              </a:lnSpc>
              <a:buNone/>
            </a:pPr>
            <a:endParaRPr lang="en-US" sz="15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/>
              <a:t>Strengths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Great for engaging many people in one evening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Potential for iconic, newsworthy event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5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/>
              <a:t>Limits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Often less comfortable setting for many marginalized groups; could just be the usual suspects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Spreads facilitator and note taking resources thin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One-shot deal – cannot learn from mistakes over time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83272" y="6176263"/>
            <a:ext cx="4487164" cy="323165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sz="1500" dirty="0">
                <a:latin typeface="Junicode" panose="02000503000000000000" pitchFamily="2" charset="2"/>
              </a:rPr>
              <a:t>www.nationalcivicleague.org/All-America-Conversations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" y="5901650"/>
            <a:ext cx="1390396" cy="54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274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002060"/>
                </a:solidFill>
                <a:latin typeface="Junicode" panose="02000503000000000000" pitchFamily="2" charset="2"/>
              </a:rPr>
              <a:t>Within an Existing Meeting </a:t>
            </a:r>
            <a:endParaRPr lang="en-US" dirty="0">
              <a:solidFill>
                <a:srgbClr val="002060"/>
              </a:solidFill>
              <a:latin typeface="Junicode" panose="02000503000000000000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1679634"/>
            <a:ext cx="6619069" cy="43091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Use 3 questions within an existing meeting or event</a:t>
            </a:r>
          </a:p>
          <a:p>
            <a:pPr marL="0" indent="0">
              <a:buNone/>
            </a:pPr>
            <a:endParaRPr lang="en-US" sz="1500" b="1" dirty="0"/>
          </a:p>
          <a:p>
            <a:pPr marL="0" indent="0">
              <a:buNone/>
            </a:pPr>
            <a:r>
              <a:rPr lang="en-US" sz="2400" b="1" dirty="0"/>
              <a:t>Strengths</a:t>
            </a:r>
          </a:p>
          <a:p>
            <a:r>
              <a:rPr lang="en-US" sz="2400" dirty="0"/>
              <a:t>Requires only 30 minutes</a:t>
            </a:r>
          </a:p>
          <a:p>
            <a:endParaRPr lang="en-US" sz="1500" dirty="0"/>
          </a:p>
          <a:p>
            <a:pPr marL="0" indent="0">
              <a:buNone/>
            </a:pPr>
            <a:r>
              <a:rPr lang="en-US" sz="2400" b="1" dirty="0"/>
              <a:t>Limits</a:t>
            </a:r>
          </a:p>
          <a:p>
            <a:r>
              <a:rPr lang="en-US" sz="2400" dirty="0"/>
              <a:t>Unlikely to reach underrepresented groups</a:t>
            </a:r>
          </a:p>
          <a:p>
            <a:r>
              <a:rPr lang="en-US" sz="2400" dirty="0"/>
              <a:t>Limited time makes it hard to follow up and really delve into the questions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83272" y="6176263"/>
            <a:ext cx="4487164" cy="323165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sz="1500" dirty="0">
                <a:latin typeface="Junicode" panose="02000503000000000000" pitchFamily="2" charset="2"/>
              </a:rPr>
              <a:t>www.nationalcivicleague.org/All-America-Conversations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" y="5901650"/>
            <a:ext cx="1390396" cy="54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122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6134677" y="303591"/>
            <a:ext cx="573559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" y="2338745"/>
            <a:ext cx="5126736" cy="20250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2598" y="640263"/>
            <a:ext cx="5221266" cy="134497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Junicode" panose="02000503000000000000" pitchFamily="2" charset="2"/>
              </a:rPr>
              <a:t>Setting Expectations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1903" y="2121763"/>
            <a:ext cx="5235490" cy="3773010"/>
          </a:xfrm>
        </p:spPr>
        <p:txBody>
          <a:bodyPr>
            <a:normAutofit/>
          </a:bodyPr>
          <a:lstStyle/>
          <a:p>
            <a:r>
              <a:rPr lang="en-US" sz="2000" dirty="0"/>
              <a:t>Set realistic expectations </a:t>
            </a:r>
          </a:p>
          <a:p>
            <a:r>
              <a:rPr lang="en-US" sz="2000" dirty="0"/>
              <a:t>Be honest about what can come from these  </a:t>
            </a:r>
          </a:p>
          <a:p>
            <a:r>
              <a:rPr lang="en-US" sz="2000" dirty="0"/>
              <a:t>Then deliver on what you say will happen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2211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002060"/>
                </a:solidFill>
                <a:latin typeface="Junicode" panose="02000503000000000000" pitchFamily="2" charset="2"/>
              </a:rPr>
              <a:t>Logistics Resources in the Toolkit</a:t>
            </a:r>
            <a:endParaRPr lang="en-US" dirty="0">
              <a:solidFill>
                <a:srgbClr val="002060"/>
              </a:solidFill>
              <a:latin typeface="Junicode" panose="02000503000000000000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2057400"/>
            <a:ext cx="6591855" cy="2969494"/>
          </a:xfrm>
        </p:spPr>
        <p:txBody>
          <a:bodyPr anchor="ctr">
            <a:normAutofit/>
          </a:bodyPr>
          <a:lstStyle/>
          <a:p>
            <a:r>
              <a:rPr lang="en-US" sz="2400" dirty="0"/>
              <a:t>Recruitment strategies (p10)</a:t>
            </a:r>
          </a:p>
          <a:p>
            <a:endParaRPr lang="en-US" sz="1500" dirty="0"/>
          </a:p>
          <a:p>
            <a:r>
              <a:rPr lang="en-US" sz="2400" dirty="0"/>
              <a:t>Recruitment letter template (p11)</a:t>
            </a:r>
          </a:p>
          <a:p>
            <a:endParaRPr lang="en-US" sz="1500" dirty="0"/>
          </a:p>
          <a:p>
            <a:r>
              <a:rPr lang="en-US" sz="2400" dirty="0"/>
              <a:t>Good and not so good locations (p12)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83272" y="6176263"/>
            <a:ext cx="4487164" cy="323165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sz="1500" dirty="0">
                <a:latin typeface="Junicode" panose="02000503000000000000" pitchFamily="2" charset="2"/>
              </a:rPr>
              <a:t>www.nationalcivicleague.org/All-America-Conversations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" y="5901650"/>
            <a:ext cx="1390396" cy="54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22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002060"/>
                </a:solidFill>
                <a:latin typeface="Junicode" panose="02000503000000000000" pitchFamily="2" charset="2"/>
              </a:rPr>
              <a:t>Facilitators and Note Takers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1559231"/>
            <a:ext cx="6606369" cy="447898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b="1" dirty="0"/>
              <a:t>Facilitators</a:t>
            </a:r>
            <a:r>
              <a:rPr lang="en-US" sz="2200" b="1" dirty="0"/>
              <a:t> </a:t>
            </a:r>
            <a:r>
              <a:rPr lang="en-US" sz="2200" dirty="0"/>
              <a:t>(p13-14)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Different skill set from running a meeting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What makes a good facilitator, where to find them locally and tips for leading conversations. 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NCL may be able to help connect you to facilitators, or in some circumstances provide facilitation.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2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b="1" dirty="0"/>
              <a:t>Note takers </a:t>
            </a:r>
            <a:r>
              <a:rPr lang="en-US" sz="2000" dirty="0"/>
              <a:t>(p15-19)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dirty="0"/>
              <a:t>Curious, good at listening for detail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Not about creating a transcript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Note taking tool organize notes and identify themes </a:t>
            </a:r>
            <a:r>
              <a:rPr lang="en-US" sz="2000" dirty="0"/>
              <a:t>(p17-19)</a:t>
            </a:r>
            <a:r>
              <a:rPr lang="en-US" sz="2200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83272" y="6176263"/>
            <a:ext cx="4487164" cy="323165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sz="1500" dirty="0">
                <a:latin typeface="Junicode" panose="02000503000000000000" pitchFamily="2" charset="2"/>
              </a:rPr>
              <a:t>www.nationalcivicleague.org/All-America-Conversations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" y="5901650"/>
            <a:ext cx="1390396" cy="54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58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6134677" y="303591"/>
            <a:ext cx="573559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" y="2338745"/>
            <a:ext cx="5126736" cy="20250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2598" y="640263"/>
            <a:ext cx="5221266" cy="134497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Junicode" panose="02000503000000000000" pitchFamily="2" charset="2"/>
              </a:rPr>
              <a:t>Setting the stage for the conversation </a:t>
            </a:r>
            <a:r>
              <a:rPr lang="en-US" sz="2000" b="1" dirty="0">
                <a:solidFill>
                  <a:srgbClr val="002060"/>
                </a:solidFill>
                <a:latin typeface="Junicode" panose="02000503000000000000" pitchFamily="2" charset="2"/>
              </a:rPr>
              <a:t>(p21)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1903" y="2121763"/>
            <a:ext cx="5235490" cy="3773010"/>
          </a:xfrm>
        </p:spPr>
        <p:txBody>
          <a:bodyPr>
            <a:normAutofit/>
          </a:bodyPr>
          <a:lstStyle/>
          <a:p>
            <a:r>
              <a:rPr lang="en-US" sz="2400" dirty="0"/>
              <a:t>Explain the purpose of the conversation</a:t>
            </a:r>
          </a:p>
          <a:p>
            <a:r>
              <a:rPr lang="en-US" sz="2400" dirty="0"/>
              <a:t>Describe the role of the facilitator</a:t>
            </a:r>
          </a:p>
          <a:p>
            <a:r>
              <a:rPr lang="en-US" sz="2400" dirty="0"/>
              <a:t>Introduce the note taker</a:t>
            </a:r>
          </a:p>
          <a:p>
            <a:r>
              <a:rPr lang="en-US" sz="2400" dirty="0"/>
              <a:t>Review ground rules </a:t>
            </a:r>
          </a:p>
          <a:p>
            <a:r>
              <a:rPr lang="en-US" sz="2400" dirty="0"/>
              <a:t>Set expectations</a:t>
            </a:r>
          </a:p>
          <a:p>
            <a:r>
              <a:rPr lang="en-US" sz="2400" dirty="0"/>
              <a:t>Encourage people to sign in to receive follow up communications</a:t>
            </a:r>
            <a:endParaRPr lang="en-US" sz="2400" b="1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284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963877"/>
            <a:ext cx="3748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002060"/>
                </a:solidFill>
                <a:latin typeface="Junicode" panose="02000503000000000000" pitchFamily="2" charset="2"/>
              </a:rPr>
              <a:t>All-America Conversations: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482" y="1603167"/>
            <a:ext cx="6631769" cy="3651666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2400" dirty="0"/>
              <a:t>1. What would it look like if our community reflected what you want to see in America? </a:t>
            </a:r>
          </a:p>
          <a:p>
            <a:pPr marL="0" indent="0">
              <a:lnSpc>
                <a:spcPct val="70000"/>
              </a:lnSpc>
              <a:buNone/>
            </a:pPr>
            <a:endParaRPr lang="en-US" sz="24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2400" dirty="0"/>
              <a:t>2. When people talk about things in the US today they say how divided we are – by race, religion, immigration, etc. What are the divisions we face here? </a:t>
            </a:r>
          </a:p>
          <a:p>
            <a:pPr marL="0" indent="0">
              <a:lnSpc>
                <a:spcPct val="70000"/>
              </a:lnSpc>
              <a:buNone/>
            </a:pPr>
            <a:endParaRPr lang="en-US" sz="24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2400" dirty="0"/>
              <a:t>3. Thinking about what we’ve talked about, what would it take to bridge these divides?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83272" y="6176263"/>
            <a:ext cx="4487164" cy="323165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sz="1500" dirty="0">
                <a:latin typeface="Junicode" panose="02000503000000000000" pitchFamily="2" charset="2"/>
              </a:rPr>
              <a:t>www.nationalcivicleague.org/All-America-Conversations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" y="5901650"/>
            <a:ext cx="1390396" cy="54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79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3877"/>
            <a:ext cx="3849794" cy="493024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Junicode" panose="02000503000000000000" pitchFamily="2" charset="2"/>
              </a:rPr>
              <a:t>What would it look like if our community reflected what you want to see in America?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6190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/>
              <a:t>Follow up questions</a:t>
            </a:r>
          </a:p>
          <a:p>
            <a:r>
              <a:rPr lang="en-US" dirty="0"/>
              <a:t>What differences do you see between the community you want and our community today? </a:t>
            </a:r>
          </a:p>
          <a:p>
            <a:pPr lvl="1"/>
            <a:endParaRPr lang="en-US" sz="1200" dirty="0"/>
          </a:p>
          <a:p>
            <a:pPr lvl="1"/>
            <a:r>
              <a:rPr lang="en-US" dirty="0"/>
              <a:t> </a:t>
            </a:r>
            <a:r>
              <a:rPr lang="en-US" i="1" dirty="0"/>
              <a:t>What will it take to get to the community we want to become? </a:t>
            </a:r>
            <a:endParaRPr lang="en-US" sz="2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383272" y="6176263"/>
            <a:ext cx="4487164" cy="323165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sz="1500" dirty="0">
                <a:latin typeface="Junicode" panose="02000503000000000000" pitchFamily="2" charset="2"/>
              </a:rPr>
              <a:t>www.nationalcivicleague.org/All-America-Conversations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" y="5901650"/>
            <a:ext cx="1390396" cy="54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969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877"/>
            <a:ext cx="4197095" cy="4930246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rgbClr val="002060"/>
                </a:solidFill>
                <a:latin typeface="Junicode" panose="02000503000000000000" pitchFamily="2" charset="2"/>
              </a:rPr>
              <a:t>When people talk about things in the US today they say how </a:t>
            </a:r>
            <a:r>
              <a:rPr lang="en-US" sz="2500" kern="0" dirty="0">
                <a:solidFill>
                  <a:srgbClr val="002060"/>
                </a:solidFill>
                <a:latin typeface="Junicode" panose="02000503000000000000" pitchFamily="2" charset="2"/>
              </a:rPr>
              <a:t>divided</a:t>
            </a:r>
            <a:r>
              <a:rPr lang="en-US" sz="2500" dirty="0">
                <a:solidFill>
                  <a:srgbClr val="002060"/>
                </a:solidFill>
                <a:latin typeface="Junicode" panose="02000503000000000000" pitchFamily="2" charset="2"/>
              </a:rPr>
              <a:t> we are – by race, religion, immigration, etc.</a:t>
            </a:r>
            <a:br>
              <a:rPr lang="en-US" sz="2500" dirty="0">
                <a:solidFill>
                  <a:srgbClr val="002060"/>
                </a:solidFill>
                <a:latin typeface="Junicode" panose="02000503000000000000" pitchFamily="2" charset="2"/>
              </a:rPr>
            </a:br>
            <a:br>
              <a:rPr lang="en-US" sz="4000" dirty="0">
                <a:solidFill>
                  <a:srgbClr val="002060"/>
                </a:solidFill>
                <a:latin typeface="Junicode" panose="02000503000000000000" pitchFamily="2" charset="2"/>
              </a:rPr>
            </a:br>
            <a:r>
              <a:rPr lang="en-US" sz="4000" dirty="0">
                <a:solidFill>
                  <a:srgbClr val="002060"/>
                </a:solidFill>
                <a:latin typeface="Junicode" panose="02000503000000000000" pitchFamily="2" charset="2"/>
              </a:rPr>
              <a:t>What divisions do we face here?</a:t>
            </a:r>
            <a:br>
              <a:rPr lang="en-US" sz="4000" dirty="0">
                <a:solidFill>
                  <a:srgbClr val="002060"/>
                </a:solidFill>
                <a:latin typeface="Junicode" panose="02000503000000000000" pitchFamily="2" charset="2"/>
              </a:rPr>
            </a:br>
            <a:endParaRPr lang="en-US" sz="4000" b="1" dirty="0">
              <a:solidFill>
                <a:srgbClr val="002060"/>
              </a:solidFill>
              <a:latin typeface="Junicode" panose="02000503000000000000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5936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/>
              <a:t>Follow up questions</a:t>
            </a:r>
          </a:p>
          <a:p>
            <a:r>
              <a:rPr lang="en-US" sz="2500" dirty="0"/>
              <a:t>How do these divisions impact our community and our ability to create the community we want? </a:t>
            </a:r>
          </a:p>
          <a:p>
            <a:endParaRPr lang="en-US" sz="2000" dirty="0"/>
          </a:p>
          <a:p>
            <a:r>
              <a:rPr lang="en-US" sz="2500" dirty="0"/>
              <a:t>What is preventing us from bridging this divide and creating a more inclusive community? </a:t>
            </a:r>
          </a:p>
          <a:p>
            <a:pPr marL="457200" lvl="1" indent="0">
              <a:buNone/>
            </a:pPr>
            <a:endParaRPr lang="en-US" sz="1200" dirty="0"/>
          </a:p>
          <a:p>
            <a:pPr lvl="1"/>
            <a:r>
              <a:rPr lang="en-US" sz="2500" dirty="0"/>
              <a:t> </a:t>
            </a:r>
            <a:r>
              <a:rPr lang="en-US" sz="2500" i="1" dirty="0"/>
              <a:t>What role, if any, has the city/nonprofit played creating or deepening these divides?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83272" y="6176263"/>
            <a:ext cx="4487164" cy="323165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sz="1500" dirty="0">
                <a:latin typeface="Junicode" panose="02000503000000000000" pitchFamily="2" charset="2"/>
              </a:rPr>
              <a:t>www.nationalcivicleague.org/All-America-Conversations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" y="5887136"/>
            <a:ext cx="1390396" cy="54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07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205" y="963877"/>
            <a:ext cx="3716357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002060"/>
                </a:solidFill>
                <a:latin typeface="Junicode" panose="02000503000000000000" pitchFamily="2" charset="2"/>
              </a:rPr>
              <a:t>Current Context</a:t>
            </a:r>
            <a:endParaRPr lang="en-US" dirty="0">
              <a:solidFill>
                <a:srgbClr val="002060"/>
              </a:solidFill>
              <a:latin typeface="Junicode" panose="02000503000000000000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606369" cy="4930246"/>
          </a:xfrm>
        </p:spPr>
        <p:txBody>
          <a:bodyPr anchor="ctr">
            <a:normAutofit/>
          </a:bodyPr>
          <a:lstStyle/>
          <a:p>
            <a:endParaRPr lang="en-US" sz="2400" dirty="0"/>
          </a:p>
          <a:p>
            <a:pPr lvl="0"/>
            <a:r>
              <a:rPr lang="en-US" dirty="0"/>
              <a:t>Talk of division and distrust can make it seem like we aren’t able to work together anymore. 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Never been a more important time for cities and towns to stand up for the values that make communities strong: civility, humanity, trust, compassion, innovation and inclusion.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3272" y="6190777"/>
            <a:ext cx="4487164" cy="323165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sz="1500" dirty="0">
                <a:latin typeface="Junicode" panose="02000503000000000000" pitchFamily="2" charset="2"/>
              </a:rPr>
              <a:t>www.nationalcivicleague.org/All-America-Conversations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" y="5901650"/>
            <a:ext cx="1390396" cy="54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729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877"/>
            <a:ext cx="4197095" cy="4930246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rgbClr val="002060"/>
                </a:solidFill>
                <a:latin typeface="Junicode" panose="02000503000000000000" pitchFamily="2" charset="2"/>
              </a:rPr>
              <a:t>Thinking about what we’ve talked about: </a:t>
            </a:r>
            <a:br>
              <a:rPr lang="en-US" sz="2500" dirty="0">
                <a:latin typeface="Junicode" panose="02000503000000000000" pitchFamily="2" charset="2"/>
              </a:rPr>
            </a:br>
            <a:br>
              <a:rPr lang="en-US" sz="2500" dirty="0">
                <a:latin typeface="Junicode" panose="02000503000000000000" pitchFamily="2" charset="2"/>
              </a:rPr>
            </a:br>
            <a:r>
              <a:rPr lang="en-US" sz="4000" dirty="0">
                <a:solidFill>
                  <a:srgbClr val="002060"/>
                </a:solidFill>
                <a:latin typeface="Junicode" panose="02000503000000000000" pitchFamily="2" charset="2"/>
              </a:rPr>
              <a:t>What would it take to bridge these divides?</a:t>
            </a:r>
            <a:br>
              <a:rPr lang="en-US" sz="4000" dirty="0">
                <a:solidFill>
                  <a:srgbClr val="002060"/>
                </a:solidFill>
                <a:latin typeface="Junicode" panose="02000503000000000000" pitchFamily="2" charset="2"/>
              </a:rPr>
            </a:br>
            <a:endParaRPr lang="en-US" sz="4000" b="1" dirty="0">
              <a:solidFill>
                <a:srgbClr val="002060"/>
              </a:solidFill>
              <a:latin typeface="Junicode" panose="02000503000000000000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5936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/>
              <a:t>Follow up questions</a:t>
            </a:r>
          </a:p>
          <a:p>
            <a:r>
              <a:rPr lang="en-US" dirty="0"/>
              <a:t>Where could we get started? </a:t>
            </a:r>
          </a:p>
          <a:p>
            <a:pPr lvl="1"/>
            <a:endParaRPr lang="en-US" sz="1200" dirty="0"/>
          </a:p>
          <a:p>
            <a:pPr lvl="1"/>
            <a:r>
              <a:rPr lang="en-US" i="1" dirty="0"/>
              <a:t>What common ground can we build upon? </a:t>
            </a:r>
          </a:p>
          <a:p>
            <a:endParaRPr lang="en-US" dirty="0"/>
          </a:p>
          <a:p>
            <a:r>
              <a:rPr lang="en-US" dirty="0"/>
              <a:t>What specific, small steps do you think could make a difference? </a:t>
            </a:r>
          </a:p>
          <a:p>
            <a:pPr lvl="1"/>
            <a:endParaRPr lang="en-US" sz="1200" dirty="0"/>
          </a:p>
          <a:p>
            <a:pPr lvl="1"/>
            <a:r>
              <a:rPr lang="en-US" i="1" dirty="0"/>
              <a:t>What role, if any, could the city or nonprofits play in helping us work together?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83272" y="6176263"/>
            <a:ext cx="4487164" cy="323165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sz="1500" dirty="0">
                <a:latin typeface="Junicode" panose="02000503000000000000" pitchFamily="2" charset="2"/>
              </a:rPr>
              <a:t>www.nationalcivicleague.org/All-America-Conversations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" y="5887136"/>
            <a:ext cx="1390396" cy="54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294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877"/>
            <a:ext cx="4197095" cy="4930246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rgbClr val="002060"/>
                </a:solidFill>
                <a:latin typeface="Junicode" panose="02000503000000000000" pitchFamily="2" charset="2"/>
              </a:rPr>
              <a:t>Thinking about what we’ve talked about: </a:t>
            </a:r>
            <a:br>
              <a:rPr lang="en-US" sz="2500" dirty="0">
                <a:latin typeface="Junicode" panose="02000503000000000000" pitchFamily="2" charset="2"/>
              </a:rPr>
            </a:br>
            <a:br>
              <a:rPr lang="en-US" sz="2500" dirty="0">
                <a:latin typeface="Junicode" panose="02000503000000000000" pitchFamily="2" charset="2"/>
              </a:rPr>
            </a:br>
            <a:r>
              <a:rPr lang="en-US" sz="4000" dirty="0">
                <a:solidFill>
                  <a:srgbClr val="002060"/>
                </a:solidFill>
                <a:latin typeface="Junicode" panose="02000503000000000000" pitchFamily="2" charset="2"/>
              </a:rPr>
              <a:t>What would it take to bridge these divides?</a:t>
            </a:r>
            <a:br>
              <a:rPr lang="en-US" sz="4000" dirty="0">
                <a:solidFill>
                  <a:srgbClr val="002060"/>
                </a:solidFill>
                <a:latin typeface="Junicode" panose="02000503000000000000" pitchFamily="2" charset="2"/>
              </a:rPr>
            </a:br>
            <a:endParaRPr lang="en-US" sz="4000" b="1" dirty="0">
              <a:solidFill>
                <a:srgbClr val="002060"/>
              </a:solidFill>
              <a:latin typeface="Junicode" panose="02000503000000000000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6698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/>
              <a:t>Follow up questions</a:t>
            </a:r>
          </a:p>
          <a:p>
            <a:r>
              <a:rPr lang="en-US" dirty="0"/>
              <a:t>If things were getting better what would you see, how would you know things were improving? </a:t>
            </a:r>
          </a:p>
          <a:p>
            <a:pPr lvl="1"/>
            <a:endParaRPr lang="en-US" sz="1200" dirty="0"/>
          </a:p>
          <a:p>
            <a:pPr lvl="1"/>
            <a:r>
              <a:rPr lang="en-US" i="1" dirty="0"/>
              <a:t>What would give you confidence that, as a community, we were making progress? </a:t>
            </a:r>
          </a:p>
          <a:p>
            <a:endParaRPr lang="en-US" dirty="0"/>
          </a:p>
          <a:p>
            <a:r>
              <a:rPr lang="en-US" dirty="0"/>
              <a:t>What people or groups, would you trust to take action on the kinds of challenges we’ve talked about tonight?</a:t>
            </a:r>
            <a:endParaRPr lang="en-US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7383272" y="6176263"/>
            <a:ext cx="4487164" cy="323165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sz="1500" dirty="0">
                <a:latin typeface="Junicode" panose="02000503000000000000" pitchFamily="2" charset="2"/>
              </a:rPr>
              <a:t>www.nationalcivicleague.org/All-America-Conversations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" y="5887136"/>
            <a:ext cx="1390396" cy="54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811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6134677" y="303591"/>
            <a:ext cx="573559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" y="2338745"/>
            <a:ext cx="5126736" cy="20250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2598" y="640263"/>
            <a:ext cx="5221266" cy="134497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Junicode" panose="02000503000000000000" pitchFamily="2" charset="2"/>
              </a:rPr>
              <a:t>Making sense of what you heard and using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1903" y="2121763"/>
            <a:ext cx="5221961" cy="377301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Organize your notes</a:t>
            </a:r>
          </a:p>
          <a:p>
            <a:r>
              <a:rPr lang="en-US" sz="2400" dirty="0"/>
              <a:t>Identify initial themes</a:t>
            </a:r>
          </a:p>
          <a:p>
            <a:r>
              <a:rPr lang="en-US" sz="2400" dirty="0"/>
              <a:t>What are people trying to tell us?</a:t>
            </a:r>
          </a:p>
          <a:p>
            <a:r>
              <a:rPr lang="en-US" sz="2400" dirty="0"/>
              <a:t>Create and test a story that pulls together different themes and insights</a:t>
            </a:r>
          </a:p>
          <a:p>
            <a:r>
              <a:rPr lang="en-US" sz="2400" dirty="0"/>
              <a:t>Ask yourself what did we learn?</a:t>
            </a:r>
          </a:p>
          <a:p>
            <a:r>
              <a:rPr lang="en-US" sz="2400" dirty="0"/>
              <a:t>Identify how you will use what you learned</a:t>
            </a:r>
          </a:p>
          <a:p>
            <a:r>
              <a:rPr lang="en-US" sz="2400" dirty="0"/>
              <a:t>Follow up with participants</a:t>
            </a:r>
            <a:endParaRPr lang="en-US" sz="2400" b="1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521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963877"/>
            <a:ext cx="3735662" cy="4930246"/>
          </a:xfrm>
        </p:spPr>
        <p:txBody>
          <a:bodyPr>
            <a:normAutofit/>
          </a:bodyPr>
          <a:lstStyle/>
          <a:p>
            <a:pPr algn="r"/>
            <a:r>
              <a:rPr lang="en-US" sz="8000" b="1" dirty="0">
                <a:solidFill>
                  <a:srgbClr val="002060"/>
                </a:solidFill>
                <a:latin typeface="Junicode" panose="02000503000000000000" pitchFamily="2" charset="2"/>
              </a:rPr>
              <a:t>F.A.C.</a:t>
            </a:r>
            <a:br>
              <a:rPr lang="en-US" b="1" dirty="0">
                <a:solidFill>
                  <a:srgbClr val="002060"/>
                </a:solidFill>
                <a:latin typeface="Junicode" panose="02000503000000000000" pitchFamily="2" charset="2"/>
              </a:rPr>
            </a:br>
            <a:r>
              <a:rPr lang="en-US" dirty="0">
                <a:solidFill>
                  <a:srgbClr val="002060"/>
                </a:solidFill>
                <a:latin typeface="Junicode" panose="02000503000000000000" pitchFamily="2" charset="2"/>
              </a:rPr>
              <a:t>Frequent Anxieties and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We’ve already had conversations like this</a:t>
            </a:r>
          </a:p>
          <a:p>
            <a:pPr lvl="1"/>
            <a:endParaRPr lang="en-US" sz="300" dirty="0"/>
          </a:p>
          <a:p>
            <a:pPr lvl="1"/>
            <a:r>
              <a:rPr lang="en-US" sz="1900" dirty="0"/>
              <a:t>How can you leverage that experience to reach out further or more deeply engage hard-to-reach groups</a:t>
            </a:r>
          </a:p>
          <a:p>
            <a:pPr marL="0" indent="0">
              <a:buNone/>
            </a:pPr>
            <a:r>
              <a:rPr lang="en-US" b="1" dirty="0"/>
              <a:t>We’ve tried to engage XYZ, it never works</a:t>
            </a:r>
          </a:p>
          <a:p>
            <a:pPr lvl="1"/>
            <a:endParaRPr lang="en-US" sz="300" dirty="0"/>
          </a:p>
          <a:p>
            <a:pPr lvl="1"/>
            <a:r>
              <a:rPr lang="en-US" sz="1900" dirty="0"/>
              <a:t>It is hard, but it is essential that we understand the lives and challenges of those we serve. Toolkit may offer new ideas for reaching these groups</a:t>
            </a:r>
          </a:p>
          <a:p>
            <a:pPr marL="0" indent="0">
              <a:buNone/>
            </a:pPr>
            <a:r>
              <a:rPr lang="en-US" b="1" dirty="0"/>
              <a:t>People will be upset and emotional</a:t>
            </a:r>
          </a:p>
          <a:p>
            <a:pPr lvl="1"/>
            <a:endParaRPr lang="en-US" sz="300" dirty="0"/>
          </a:p>
          <a:p>
            <a:pPr lvl="1"/>
            <a:r>
              <a:rPr lang="en-US" sz="1900" dirty="0"/>
              <a:t>That’s a sign we’re hitting on meaningful topics. </a:t>
            </a:r>
            <a:endParaRPr lang="en-US" sz="2000" dirty="0"/>
          </a:p>
          <a:p>
            <a:pPr marL="0" indent="0">
              <a:buNone/>
            </a:pPr>
            <a:r>
              <a:rPr lang="en-US" b="1" dirty="0"/>
              <a:t>These never go anywhere – nothing happens</a:t>
            </a:r>
          </a:p>
          <a:p>
            <a:pPr lvl="1"/>
            <a:endParaRPr lang="en-US" sz="300" dirty="0"/>
          </a:p>
          <a:p>
            <a:pPr lvl="1"/>
            <a:r>
              <a:rPr lang="en-US" sz="1900" dirty="0"/>
              <a:t>Given our duty to those we serve, we cannot afford to give up.  Set reasonable expectations – ones that you can deliver upon. Build momentum as you go.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83272" y="6176263"/>
            <a:ext cx="4487164" cy="323165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sz="1500" dirty="0">
                <a:latin typeface="Junicode" panose="02000503000000000000" pitchFamily="2" charset="2"/>
              </a:rPr>
              <a:t>www.nationalcivicleague.org/All-America-Conversations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" y="5901650"/>
            <a:ext cx="1390396" cy="54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36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7C3C3"/>
                                      </p:to>
                                    </p:animClr>
                                    <p:animClr clrSpc="rgb" dir="cw">
                                      <p:cBhvr>
                                        <p:cTn id="17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7C3C3"/>
                                      </p:to>
                                    </p:animClr>
                                    <p:set>
                                      <p:cBhvr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7C3C3"/>
                                      </p:to>
                                    </p:animClr>
                                    <p:animClr clrSpc="rgb" dir="cw">
                                      <p:cBhvr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7C3C3"/>
                                      </p:to>
                                    </p:animClr>
                                    <p:set>
                                      <p:cBhvr>
                                        <p:cTn id="23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7C3C3"/>
                                      </p:to>
                                    </p:animClr>
                                    <p:animClr clrSpc="rgb" dir="cw">
                                      <p:cBhvr>
                                        <p:cTn id="35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7C3C3"/>
                                      </p:to>
                                    </p:animClr>
                                    <p:set>
                                      <p:cBhvr>
                                        <p:cTn id="36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7C3C3"/>
                                      </p:to>
                                    </p:animClr>
                                    <p:animClr clrSpc="rgb" dir="cw">
                                      <p:cBhvr>
                                        <p:cTn id="40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7C3C3"/>
                                      </p:to>
                                    </p:animClr>
                                    <p:set>
                                      <p:cBhvr>
                                        <p:cTn id="41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7C3C3"/>
                                      </p:to>
                                    </p:animClr>
                                    <p:animClr clrSpc="rgb" dir="cw">
                                      <p:cBhvr>
                                        <p:cTn id="53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7C3C3"/>
                                      </p:to>
                                    </p:animClr>
                                    <p:set>
                                      <p:cBhvr>
                                        <p:cTn id="54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7C3C3"/>
                                      </p:to>
                                    </p:animClr>
                                    <p:animClr clrSpc="rgb" dir="cw">
                                      <p:cBhvr>
                                        <p:cTn id="58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7C3C3"/>
                                      </p:to>
                                    </p:animClr>
                                    <p:set>
                                      <p:cBhvr>
                                        <p:cTn id="59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002060"/>
                </a:solidFill>
                <a:latin typeface="Junicode" panose="02000503000000000000" pitchFamily="2" charset="2"/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619069" cy="4930246"/>
          </a:xfrm>
        </p:spPr>
        <p:txBody>
          <a:bodyPr anchor="ctr">
            <a:normAutofit/>
          </a:bodyPr>
          <a:lstStyle/>
          <a:p>
            <a:r>
              <a:rPr lang="en-US" b="1" dirty="0"/>
              <a:t>What would be helpful for you to get started?</a:t>
            </a:r>
          </a:p>
          <a:p>
            <a:endParaRPr lang="en-US" b="1" dirty="0"/>
          </a:p>
          <a:p>
            <a:r>
              <a:rPr lang="en-US" b="1" dirty="0"/>
              <a:t>What support can we provide</a:t>
            </a:r>
            <a:r>
              <a:rPr lang="en-US" sz="2400" b="1" dirty="0"/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83272" y="6176263"/>
            <a:ext cx="4487164" cy="323165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sz="1500" dirty="0">
                <a:latin typeface="Junicode" panose="02000503000000000000" pitchFamily="2" charset="2"/>
              </a:rPr>
              <a:t>www.nationalcivicleague.org/All-America-Conversations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" y="5901650"/>
            <a:ext cx="1390396" cy="54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2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002060"/>
                </a:solidFill>
                <a:latin typeface="Junicode" panose="02000503000000000000" pitchFamily="2" charset="2"/>
              </a:rPr>
              <a:t>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593669" cy="4930246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Visit </a:t>
            </a:r>
            <a:r>
              <a:rPr lang="en-US" sz="2400" dirty="0">
                <a:hlinkClick r:id="rId3"/>
              </a:rPr>
              <a:t>www.nationalcivicleague.org/All-America-Conversations</a:t>
            </a:r>
            <a:r>
              <a:rPr lang="en-US" sz="2400" dirty="0"/>
              <a:t> for additional resources and updates.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2400" dirty="0"/>
              <a:t>Let us know when you hold a conversation and we’ll put your community our map.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Please encourage others in your community and region to hold these conversations as well. 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2400" dirty="0"/>
              <a:t>We want to hold additional calls to provide coaching, support and to learn from you. Stay tuned for details.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2400" dirty="0"/>
              <a:t>If you have questions, comments, concerns or suggestions please email: </a:t>
            </a:r>
            <a:r>
              <a:rPr lang="en-US" sz="2400" b="1" u="sng" dirty="0"/>
              <a:t>aaronl@ncl.org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83272" y="6176263"/>
            <a:ext cx="4487164" cy="323165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sz="1500" dirty="0">
                <a:latin typeface="Junicode" panose="02000503000000000000" pitchFamily="2" charset="2"/>
              </a:rPr>
              <a:t>www.nationalcivicleague.org/All-America-Conversations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" y="5901650"/>
            <a:ext cx="1390396" cy="54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1886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" y="5901650"/>
            <a:ext cx="1390396" cy="5492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002060"/>
                </a:solidFill>
                <a:latin typeface="Junicode" panose="02000503000000000000" pitchFamily="2" charset="2"/>
              </a:rPr>
              <a:t>National Civic League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1494971"/>
            <a:ext cx="6722484" cy="4862286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200" dirty="0"/>
              <a:t>Founded in 1894 by Teddy Roosevelt and other reformers</a:t>
            </a:r>
          </a:p>
          <a:p>
            <a:pPr marL="0" indent="0">
              <a:lnSpc>
                <a:spcPct val="80000"/>
              </a:lnSpc>
              <a:buNone/>
            </a:pPr>
            <a:endParaRPr lang="en-US" sz="1600" b="1" i="1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400" b="1" i="1" dirty="0"/>
              <a:t>Works to create inclusive, thriving communities by inspiring, supporting and recognizing equitable approaches to community decision-making.</a:t>
            </a:r>
          </a:p>
          <a:p>
            <a:pPr marL="0" indent="0">
              <a:lnSpc>
                <a:spcPct val="80000"/>
              </a:lnSpc>
              <a:buNone/>
            </a:pPr>
            <a:endParaRPr lang="en-US" sz="15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400" b="1" dirty="0"/>
              <a:t>Additional Resources/ Opportunities for those holding All-America Conversations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All-America City Award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Racial Healing and Racial Equity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Community Assistance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National Civic Review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83272" y="6190777"/>
            <a:ext cx="4487164" cy="323165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sz="1500" dirty="0">
                <a:latin typeface="Junicode" panose="02000503000000000000" pitchFamily="2" charset="2"/>
              </a:rPr>
              <a:t>www.nationalcivicleague.org/All-America-Conversations</a:t>
            </a:r>
          </a:p>
        </p:txBody>
      </p:sp>
    </p:spTree>
    <p:extLst>
      <p:ext uri="{BB962C8B-B14F-4D97-AF65-F5344CB8AC3E}">
        <p14:creationId xmlns:p14="http://schemas.microsoft.com/office/powerpoint/2010/main" val="41908433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12827"/>
            <a:ext cx="9537192" cy="37673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83272" y="6263347"/>
            <a:ext cx="4487164" cy="323165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Junicode" panose="02000503000000000000" pitchFamily="2" charset="2"/>
              </a:rPr>
              <a:t>www.nationalcivicleague.org/All-America-Conversations</a:t>
            </a:r>
          </a:p>
        </p:txBody>
      </p:sp>
      <p:sp>
        <p:nvSpPr>
          <p:cNvPr id="7" name="Subtitle 12"/>
          <p:cNvSpPr txBox="1">
            <a:spLocks/>
          </p:cNvSpPr>
          <p:nvPr/>
        </p:nvSpPr>
        <p:spPr>
          <a:xfrm>
            <a:off x="4515249" y="2961232"/>
            <a:ext cx="6675265" cy="739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Junicode" panose="02000503000000000000" pitchFamily="2" charset="2"/>
                <a:ea typeface="+mn-ea"/>
                <a:cs typeface="+mn-cs"/>
              </a:rPr>
              <a:t>Bridging Divides, Building Community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12"/>
          <p:cNvSpPr txBox="1">
            <a:spLocks/>
          </p:cNvSpPr>
          <p:nvPr/>
        </p:nvSpPr>
        <p:spPr>
          <a:xfrm>
            <a:off x="4515249" y="4785545"/>
            <a:ext cx="6545943" cy="5119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Junicode" panose="02000503000000000000" pitchFamily="2" charset="2"/>
                <a:ea typeface="+mn-ea"/>
                <a:cs typeface="+mn-cs"/>
              </a:rPr>
              <a:t>January 31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Junicode" panose="02000503000000000000" pitchFamily="2" charset="2"/>
                <a:ea typeface="+mn-ea"/>
                <a:cs typeface="+mn-cs"/>
              </a:rPr>
              <a:t>st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Junicode" panose="02000503000000000000" pitchFamily="2" charset="2"/>
                <a:ea typeface="+mn-ea"/>
                <a:cs typeface="+mn-cs"/>
              </a:rPr>
              <a:t>, 2017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401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205" y="963877"/>
            <a:ext cx="3716357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002060"/>
                </a:solidFill>
                <a:latin typeface="Junicode" panose="02000503000000000000" pitchFamily="2" charset="2"/>
              </a:rPr>
              <a:t>All-America Conversations:</a:t>
            </a:r>
            <a:endParaRPr lang="en-US" dirty="0">
              <a:solidFill>
                <a:srgbClr val="002060"/>
              </a:solidFill>
              <a:latin typeface="Junicode" panose="02000503000000000000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606369" cy="4930246"/>
          </a:xfrm>
        </p:spPr>
        <p:txBody>
          <a:bodyPr anchor="ctr">
            <a:normAutofit fontScale="92500" lnSpcReduction="10000"/>
          </a:bodyPr>
          <a:lstStyle/>
          <a:p>
            <a:endParaRPr lang="en-US" sz="2400" dirty="0"/>
          </a:p>
          <a:p>
            <a:endParaRPr lang="en-US" dirty="0"/>
          </a:p>
          <a:p>
            <a:r>
              <a:rPr lang="en-US" dirty="0"/>
              <a:t>Support the incredible work already taking place in many local communities. </a:t>
            </a:r>
          </a:p>
          <a:p>
            <a:endParaRPr lang="en-US" dirty="0"/>
          </a:p>
          <a:p>
            <a:r>
              <a:rPr lang="en-US" dirty="0"/>
              <a:t>All-America Conversations - explore local divides and identify specific actions to bridge those divides.</a:t>
            </a:r>
          </a:p>
          <a:p>
            <a:endParaRPr lang="en-US" dirty="0"/>
          </a:p>
          <a:p>
            <a:r>
              <a:rPr lang="en-US" dirty="0"/>
              <a:t>Opportunity to prove that we are still able to work together across dividing lines to create stronger, more equitable communities.</a:t>
            </a:r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383272" y="6190777"/>
            <a:ext cx="4487164" cy="323165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sz="1500" dirty="0">
                <a:latin typeface="Junicode" panose="02000503000000000000" pitchFamily="2" charset="2"/>
              </a:rPr>
              <a:t>www.nationalcivicleague.org/All-America-Conversations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" y="5901650"/>
            <a:ext cx="1390396" cy="54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09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205" y="963877"/>
            <a:ext cx="3716357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002060"/>
                </a:solidFill>
                <a:latin typeface="Junicode" panose="02000503000000000000" pitchFamily="2" charset="2"/>
              </a:rPr>
              <a:t>All-America Conversations:</a:t>
            </a:r>
            <a:endParaRPr lang="en-US" dirty="0">
              <a:solidFill>
                <a:srgbClr val="002060"/>
              </a:solidFill>
              <a:latin typeface="Junicode" panose="02000503000000000000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6"/>
            <a:ext cx="6620883" cy="5221023"/>
          </a:xfrm>
        </p:spPr>
        <p:txBody>
          <a:bodyPr anchor="ctr">
            <a:normAutofit lnSpcReduction="10000"/>
          </a:bodyPr>
          <a:lstStyle/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Short, flexible conversations easily adapted to local circumstances. </a:t>
            </a:r>
          </a:p>
          <a:p>
            <a:pPr marL="0" indent="0">
              <a:buNone/>
            </a:pPr>
            <a:endParaRPr lang="en-US" sz="1500" b="1" dirty="0"/>
          </a:p>
          <a:p>
            <a:pPr marL="0" indent="0">
              <a:buNone/>
            </a:pPr>
            <a:r>
              <a:rPr lang="en-US" sz="2400" b="1" dirty="0"/>
              <a:t>Explore three main questions:</a:t>
            </a:r>
          </a:p>
          <a:p>
            <a:pPr marL="457200" indent="-457200">
              <a:buNone/>
            </a:pPr>
            <a:r>
              <a:rPr lang="en-US" sz="2400" dirty="0"/>
              <a:t>	1. How can our community reflect the best of what we see in America?</a:t>
            </a:r>
          </a:p>
          <a:p>
            <a:pPr marL="457200" indent="-457200">
              <a:buNone/>
              <a:tabLst>
                <a:tab pos="457200" algn="l"/>
              </a:tabLst>
            </a:pPr>
            <a:endParaRPr lang="en-US" sz="1500" dirty="0"/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400" dirty="0"/>
              <a:t>	2. What are the divisions in our community and how do they impact our ability to live in the kind of community we want?</a:t>
            </a:r>
          </a:p>
          <a:p>
            <a:pPr marL="457200" indent="-457200">
              <a:buNone/>
            </a:pPr>
            <a:endParaRPr lang="en-US" sz="1500" dirty="0"/>
          </a:p>
          <a:p>
            <a:pPr marL="457200" indent="-457200">
              <a:buNone/>
            </a:pPr>
            <a:r>
              <a:rPr lang="en-US" sz="2400" dirty="0"/>
              <a:t>	3. How can we bridge these divisions?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83272" y="6190777"/>
            <a:ext cx="4487164" cy="323165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sz="1500" dirty="0">
                <a:latin typeface="Junicode" panose="02000503000000000000" pitchFamily="2" charset="2"/>
              </a:rPr>
              <a:t>www.nationalcivicleague.org/All-America-Conversations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" y="5901650"/>
            <a:ext cx="1390396" cy="54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98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6134677" y="303591"/>
            <a:ext cx="573559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" y="2338745"/>
            <a:ext cx="5126736" cy="20250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2598" y="640263"/>
            <a:ext cx="5221266" cy="94723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Junicode" panose="02000503000000000000" pitchFamily="2" charset="2"/>
              </a:rPr>
              <a:t>Benefits</a:t>
            </a:r>
            <a:endParaRPr lang="en-US" sz="4000" dirty="0">
              <a:solidFill>
                <a:srgbClr val="002060"/>
              </a:solidFill>
              <a:latin typeface="Junicode" panose="02000503000000000000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1903" y="1650512"/>
            <a:ext cx="5235490" cy="437291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Engage with and learn from underrepresented groups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Reveal shared values between groups on different “sides” of key issues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Demonstrate that the city/nonprofit is committed to learning from and engaging residents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Surface previously unknown groups and leaders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Identify small, specific actions that remind people that we </a:t>
            </a:r>
            <a:r>
              <a:rPr lang="en-US" sz="2000" i="1" dirty="0"/>
              <a:t>CAN </a:t>
            </a:r>
            <a:r>
              <a:rPr lang="en-US" sz="2000" dirty="0"/>
              <a:t>work together across dividing lines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Part of national effort to address these issues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383272" y="6190777"/>
            <a:ext cx="4487164" cy="323165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sz="1500" dirty="0">
                <a:latin typeface="Junicode" panose="02000503000000000000" pitchFamily="2" charset="2"/>
              </a:rPr>
              <a:t>www.nationalcivicleague.org/All-America-Conversations</a:t>
            </a:r>
          </a:p>
        </p:txBody>
      </p:sp>
    </p:spTree>
    <p:extLst>
      <p:ext uri="{BB962C8B-B14F-4D97-AF65-F5344CB8AC3E}">
        <p14:creationId xmlns:p14="http://schemas.microsoft.com/office/powerpoint/2010/main" val="3130611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" y="476250"/>
            <a:ext cx="5126736" cy="20250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1"/>
          <a:stretch/>
        </p:blipFill>
        <p:spPr>
          <a:xfrm>
            <a:off x="2068964" y="1488780"/>
            <a:ext cx="9484406" cy="51251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6032" y="2959842"/>
            <a:ext cx="2106652" cy="110799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2060"/>
                </a:solidFill>
                <a:latin typeface="Junicode" panose="02000503000000000000" pitchFamily="2" charset="2"/>
              </a:rPr>
              <a:t>Toolkit downloads and webinar sign ups</a:t>
            </a:r>
          </a:p>
        </p:txBody>
      </p:sp>
    </p:spTree>
    <p:extLst>
      <p:ext uri="{BB962C8B-B14F-4D97-AF65-F5344CB8AC3E}">
        <p14:creationId xmlns:p14="http://schemas.microsoft.com/office/powerpoint/2010/main" val="3069302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6134677" y="303591"/>
            <a:ext cx="573559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" y="2338745"/>
            <a:ext cx="5126736" cy="20250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2598" y="640263"/>
            <a:ext cx="5221266" cy="1344975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rgbClr val="002060"/>
                </a:solidFill>
                <a:latin typeface="Junicode" panose="02000503000000000000" pitchFamily="2" charset="2"/>
              </a:rPr>
              <a:t>Resources in the Toolkit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1903" y="2121763"/>
            <a:ext cx="5221961" cy="377301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dirty="0"/>
              <a:t>Determining what you want to learn (p3)</a:t>
            </a:r>
          </a:p>
          <a:p>
            <a:pPr marL="0" indent="0">
              <a:buNone/>
            </a:pPr>
            <a:r>
              <a:rPr lang="en-US" sz="2000" dirty="0"/>
              <a:t>Whom to engage and tips for reaching underrepresented groups (p4-7)</a:t>
            </a:r>
          </a:p>
          <a:p>
            <a:pPr marL="0" indent="0">
              <a:buNone/>
            </a:pPr>
            <a:r>
              <a:rPr lang="en-US" sz="2000" dirty="0"/>
              <a:t>Picking an engagement approach (p8-10)</a:t>
            </a:r>
          </a:p>
          <a:p>
            <a:pPr marL="0" indent="0">
              <a:buNone/>
            </a:pPr>
            <a:r>
              <a:rPr lang="en-US" sz="2000" dirty="0"/>
              <a:t>Recruiting tips and a invitation template (p10-11)</a:t>
            </a:r>
          </a:p>
          <a:p>
            <a:pPr marL="0" indent="0">
              <a:buNone/>
            </a:pPr>
            <a:r>
              <a:rPr lang="en-US" sz="2000" dirty="0"/>
              <a:t>Where to hold conversations (p12)</a:t>
            </a:r>
          </a:p>
          <a:p>
            <a:pPr marL="0" indent="0">
              <a:buNone/>
            </a:pPr>
            <a:r>
              <a:rPr lang="en-US" sz="2000" dirty="0"/>
              <a:t>Facilitator and Note Taker resources (p13-19)</a:t>
            </a:r>
          </a:p>
          <a:p>
            <a:pPr marL="0" indent="0">
              <a:buNone/>
            </a:pPr>
            <a:r>
              <a:rPr lang="en-US" sz="2000" dirty="0"/>
              <a:t>Setting up a conversation and what to ask (p20-24)</a:t>
            </a:r>
          </a:p>
          <a:p>
            <a:pPr marL="0" indent="0">
              <a:buNone/>
            </a:pPr>
            <a:r>
              <a:rPr lang="en-US" sz="2000" dirty="0"/>
              <a:t>Making sense of what you heard and using it to take action. (p29-32)</a:t>
            </a:r>
          </a:p>
        </p:txBody>
      </p:sp>
    </p:spTree>
    <p:extLst>
      <p:ext uri="{BB962C8B-B14F-4D97-AF65-F5344CB8AC3E}">
        <p14:creationId xmlns:p14="http://schemas.microsoft.com/office/powerpoint/2010/main" val="329971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002060"/>
                </a:solidFill>
                <a:latin typeface="Junicode" panose="02000503000000000000" pitchFamily="2" charset="2"/>
              </a:rPr>
              <a:t>Getting Started</a:t>
            </a:r>
            <a:endParaRPr lang="en-US" dirty="0">
              <a:solidFill>
                <a:srgbClr val="002060"/>
              </a:solidFill>
              <a:latin typeface="Junicode" panose="02000503000000000000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619069" cy="4930246"/>
          </a:xfrm>
        </p:spPr>
        <p:txBody>
          <a:bodyPr anchor="ctr">
            <a:normAutofit/>
          </a:bodyPr>
          <a:lstStyle/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b="1" dirty="0"/>
              <a:t>What do you want to learn?  </a:t>
            </a:r>
            <a:r>
              <a:rPr lang="en-US" sz="2000" dirty="0"/>
              <a:t>(p3)</a:t>
            </a:r>
          </a:p>
          <a:p>
            <a:pPr lvl="1"/>
            <a:r>
              <a:rPr lang="en-US" dirty="0"/>
              <a:t>Focus on learning, not just getting quotes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b="1" dirty="0"/>
              <a:t>Whom to engage? </a:t>
            </a:r>
            <a:r>
              <a:rPr lang="en-US" sz="2000" dirty="0"/>
              <a:t>(p4-7)  </a:t>
            </a:r>
          </a:p>
          <a:p>
            <a:pPr lvl="1"/>
            <a:r>
              <a:rPr lang="en-US" dirty="0"/>
              <a:t>Often requires talking to people we rarely engage </a:t>
            </a:r>
          </a:p>
          <a:p>
            <a:pPr lvl="1"/>
            <a:r>
              <a:rPr lang="en-US" dirty="0"/>
              <a:t>Tips for recruitment and engaging underrepresented groups </a:t>
            </a:r>
            <a:r>
              <a:rPr lang="en-US" sz="2000" dirty="0"/>
              <a:t>(p5-6)</a:t>
            </a:r>
          </a:p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383272" y="6176263"/>
            <a:ext cx="4487164" cy="323165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sz="1500" dirty="0">
                <a:latin typeface="Junicode" panose="02000503000000000000" pitchFamily="2" charset="2"/>
              </a:rPr>
              <a:t>www.nationalcivicleague.org/All-America-Conversations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" y="5901650"/>
            <a:ext cx="1390396" cy="54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719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6134677" y="303591"/>
            <a:ext cx="573559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" y="2338745"/>
            <a:ext cx="5126736" cy="20250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2598" y="640263"/>
            <a:ext cx="5221266" cy="134497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Junicode" panose="02000503000000000000" pitchFamily="2" charset="2"/>
              </a:rPr>
              <a:t>Picking an Engagement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1903" y="2121763"/>
            <a:ext cx="5235490" cy="3773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Ask yourself:</a:t>
            </a:r>
          </a:p>
          <a:p>
            <a:pPr marL="0" indent="0">
              <a:buNone/>
            </a:pPr>
            <a:r>
              <a:rPr lang="en-US" sz="2000" dirty="0"/>
              <a:t>What approach best fits our learning goals and the groups we need to engage? This often means going beyond what’s easiest or most familiar.</a:t>
            </a:r>
          </a:p>
          <a:p>
            <a:endParaRPr lang="en-US" sz="2000" dirty="0"/>
          </a:p>
          <a:p>
            <a:r>
              <a:rPr lang="en-US" sz="2000" b="1" dirty="0"/>
              <a:t>Small Group Conversations </a:t>
            </a:r>
          </a:p>
          <a:p>
            <a:r>
              <a:rPr lang="en-US" sz="2000" b="1" dirty="0"/>
              <a:t>Large Open Meeting </a:t>
            </a:r>
          </a:p>
          <a:p>
            <a:r>
              <a:rPr lang="en-US" sz="2000" b="1" dirty="0"/>
              <a:t>Within an existing meeting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0351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11487</TotalTime>
  <Words>1427</Words>
  <Application>Microsoft Office PowerPoint</Application>
  <PresentationFormat>Widescreen</PresentationFormat>
  <Paragraphs>247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Junicode</vt:lpstr>
      <vt:lpstr>Office Theme</vt:lpstr>
      <vt:lpstr>PowerPoint Presentation</vt:lpstr>
      <vt:lpstr>Current Context</vt:lpstr>
      <vt:lpstr>All-America Conversations:</vt:lpstr>
      <vt:lpstr>All-America Conversations:</vt:lpstr>
      <vt:lpstr>Benefits</vt:lpstr>
      <vt:lpstr>PowerPoint Presentation</vt:lpstr>
      <vt:lpstr>Resources in the Toolkit</vt:lpstr>
      <vt:lpstr>Getting Started</vt:lpstr>
      <vt:lpstr>Picking an Engagement Approach</vt:lpstr>
      <vt:lpstr>Small Group Approach</vt:lpstr>
      <vt:lpstr>Large Open Meeting  (Town hall style)</vt:lpstr>
      <vt:lpstr>Within an Existing Meeting </vt:lpstr>
      <vt:lpstr>Setting Expectations </vt:lpstr>
      <vt:lpstr>Logistics Resources in the Toolkit</vt:lpstr>
      <vt:lpstr>Facilitators and Note Takers </vt:lpstr>
      <vt:lpstr>Setting the stage for the conversation (p21)</vt:lpstr>
      <vt:lpstr>All-America Conversations: Questions</vt:lpstr>
      <vt:lpstr>What would it look like if our community reflected what you want to see in America? </vt:lpstr>
      <vt:lpstr>When people talk about things in the US today they say how divided we are – by race, religion, immigration, etc.  What divisions do we face here? </vt:lpstr>
      <vt:lpstr>Thinking about what we’ve talked about:   What would it take to bridge these divides? </vt:lpstr>
      <vt:lpstr>Thinking about what we’ve talked about:   What would it take to bridge these divides? </vt:lpstr>
      <vt:lpstr>Making sense of what you heard and using it</vt:lpstr>
      <vt:lpstr>F.A.C. Frequent Anxieties and Concerns</vt:lpstr>
      <vt:lpstr>Questions</vt:lpstr>
      <vt:lpstr>Moving Forward</vt:lpstr>
      <vt:lpstr>National Civic League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Leavy</dc:creator>
  <cp:lastModifiedBy>Aaron Leavy</cp:lastModifiedBy>
  <cp:revision>93</cp:revision>
  <cp:lastPrinted>2017-01-31T19:45:21Z</cp:lastPrinted>
  <dcterms:created xsi:type="dcterms:W3CDTF">2017-01-23T22:23:21Z</dcterms:created>
  <dcterms:modified xsi:type="dcterms:W3CDTF">2017-01-31T21:50:37Z</dcterms:modified>
</cp:coreProperties>
</file>